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8" d="100"/>
          <a:sy n="58" d="100"/>
        </p:scale>
        <p:origin x="-714"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3/20/2018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0"/>
            <a:ext cx="7766936" cy="1683327"/>
          </a:xfrm>
        </p:spPr>
        <p:txBody>
          <a:bodyPr/>
          <a:lstStyle/>
          <a:p>
            <a:pPr marL="0" marR="0" algn="ctr">
              <a:lnSpc>
                <a:spcPct val="115000"/>
              </a:lnSpc>
              <a:spcBef>
                <a:spcPts val="0"/>
              </a:spcBef>
              <a:spcAft>
                <a:spcPts val="1000"/>
              </a:spcAft>
            </a:pPr>
            <a:r>
              <a:rPr lang="en-US" sz="4000" dirty="0">
                <a:solidFill>
                  <a:schemeClr val="accent2"/>
                </a:solidFill>
                <a:latin typeface="Adobe Kaiti Std R" pitchFamily="18" charset="-128"/>
                <a:ea typeface="Adobe Kaiti Std R" pitchFamily="18" charset="-128"/>
                <a:cs typeface="Times New Roman" panose="02020603050405020304" pitchFamily="18" charset="0"/>
              </a:rPr>
              <a:t/>
            </a:r>
            <a:br>
              <a:rPr lang="en-US" sz="4000" dirty="0">
                <a:solidFill>
                  <a:schemeClr val="accent2"/>
                </a:solidFill>
                <a:latin typeface="Adobe Kaiti Std R" pitchFamily="18" charset="-128"/>
                <a:ea typeface="Adobe Kaiti Std R" pitchFamily="18" charset="-128"/>
                <a:cs typeface="Times New Roman" panose="02020603050405020304" pitchFamily="18" charset="0"/>
              </a:rPr>
            </a:br>
            <a:endParaRPr lang="en-US" dirty="0">
              <a:solidFill>
                <a:schemeClr val="accent2"/>
              </a:solidFill>
              <a:latin typeface="Adobe Kaiti Std R" pitchFamily="18" charset="-128"/>
              <a:ea typeface="Adobe Kaiti Std R" pitchFamily="18" charset="-128"/>
            </a:endParaRPr>
          </a:p>
        </p:txBody>
      </p:sp>
      <p:sp>
        <p:nvSpPr>
          <p:cNvPr id="3" name="Subtitle 2"/>
          <p:cNvSpPr>
            <a:spLocks noGrp="1"/>
          </p:cNvSpPr>
          <p:nvPr>
            <p:ph type="subTitle" idx="1"/>
          </p:nvPr>
        </p:nvSpPr>
        <p:spPr>
          <a:xfrm>
            <a:off x="893618" y="249383"/>
            <a:ext cx="9081655" cy="6608618"/>
          </a:xfrm>
        </p:spPr>
        <p:txBody>
          <a:bodyPr>
            <a:normAutofit/>
          </a:bodyPr>
          <a:lstStyle/>
          <a:p>
            <a:pPr algn="ctr"/>
            <a:r>
              <a:rPr lang="en-US" sz="3200" dirty="0" smtClean="0">
                <a:solidFill>
                  <a:schemeClr val="accent2">
                    <a:lumMod val="50000"/>
                  </a:schemeClr>
                </a:solidFill>
                <a:latin typeface="Adobe Kaiti Std R" pitchFamily="18" charset="-128"/>
                <a:ea typeface="Adobe Kaiti Std R" pitchFamily="18" charset="-128"/>
                <a:cs typeface="Arial" panose="020B0604020202020204" pitchFamily="34" charset="0"/>
              </a:rPr>
              <a:t>BLAST COMPUTER IT BOOTCAMP</a:t>
            </a:r>
          </a:p>
          <a:p>
            <a:pPr algn="ctr"/>
            <a:r>
              <a:rPr lang="en-US" sz="2400" dirty="0" smtClean="0">
                <a:solidFill>
                  <a:schemeClr val="accent2">
                    <a:lumMod val="50000"/>
                  </a:schemeClr>
                </a:solidFill>
                <a:latin typeface="Adobe Kaiti Std R" pitchFamily="18" charset="-128"/>
                <a:ea typeface="Adobe Kaiti Std R" pitchFamily="18" charset="-128"/>
                <a:cs typeface="Arial" panose="020B0604020202020204" pitchFamily="34" charset="0"/>
              </a:rPr>
              <a:t>Building Computer Science IT Skills Trades</a:t>
            </a:r>
            <a:endParaRPr lang="en-US" sz="2400" dirty="0">
              <a:solidFill>
                <a:schemeClr val="accent2">
                  <a:lumMod val="50000"/>
                </a:schemeClr>
              </a:solidFill>
              <a:latin typeface="Adobe Kaiti Std R" pitchFamily="18" charset="-128"/>
              <a:ea typeface="Adobe Kaiti Std R" pitchFamily="18" charset="-128"/>
              <a:cs typeface="Arial" panose="020B0604020202020204" pitchFamily="34" charset="0"/>
            </a:endParaRPr>
          </a:p>
        </p:txBody>
      </p:sp>
      <p:sp>
        <p:nvSpPr>
          <p:cNvPr id="4" name="Rectangle 3"/>
          <p:cNvSpPr/>
          <p:nvPr/>
        </p:nvSpPr>
        <p:spPr>
          <a:xfrm>
            <a:off x="166255" y="2208281"/>
            <a:ext cx="9809018" cy="5050613"/>
          </a:xfrm>
          <a:prstGeom prst="rect">
            <a:avLst/>
          </a:prstGeom>
        </p:spPr>
        <p:txBody>
          <a:bodyPr wrap="square">
            <a:spAutoFit/>
          </a:bodyPr>
          <a:lstStyle/>
          <a:p>
            <a:pPr marL="347345" marR="0" indent="-347345" algn="ctr" fontAlgn="base">
              <a:spcBef>
                <a:spcPts val="575"/>
              </a:spcBef>
              <a:spcAft>
                <a:spcPts val="0"/>
              </a:spcAft>
            </a:pPr>
            <a:r>
              <a:rPr lang="en-US" sz="3200" dirty="0" smtClean="0">
                <a:latin typeface="Adobe Kaiti Std R" pitchFamily="18" charset="-128"/>
                <a:ea typeface="Adobe Kaiti Std R" pitchFamily="18" charset="-128"/>
              </a:rPr>
              <a:t>Career Pathways For Computer</a:t>
            </a:r>
          </a:p>
          <a:p>
            <a:pPr marL="347345" marR="0" indent="-347345" algn="ctr" fontAlgn="base">
              <a:spcBef>
                <a:spcPts val="575"/>
              </a:spcBef>
              <a:spcAft>
                <a:spcPts val="0"/>
              </a:spcAft>
            </a:pPr>
            <a:r>
              <a:rPr lang="en-US" sz="3200" dirty="0" smtClean="0">
                <a:latin typeface="Adobe Kaiti Std R" pitchFamily="18" charset="-128"/>
                <a:ea typeface="Adobe Kaiti Std R" pitchFamily="18" charset="-128"/>
                <a:cs typeface="Arial" panose="020B0604020202020204" pitchFamily="34" charset="0"/>
              </a:rPr>
              <a:t>IT Related Careers</a:t>
            </a:r>
          </a:p>
          <a:p>
            <a:pPr marL="347345" marR="0" indent="-347345" algn="ctr" fontAlgn="base">
              <a:spcBef>
                <a:spcPts val="575"/>
              </a:spcBef>
              <a:spcAft>
                <a:spcPts val="0"/>
              </a:spcAft>
            </a:pPr>
            <a:r>
              <a:rPr lang="en-US" sz="2800" dirty="0" smtClean="0">
                <a:latin typeface="Adobe Kaiti Std R" pitchFamily="18" charset="-128"/>
                <a:ea typeface="Adobe Kaiti Std R" pitchFamily="18" charset="-128"/>
                <a:cs typeface="Arial" panose="020B0604020202020204" pitchFamily="34" charset="0"/>
              </a:rPr>
              <a:t> (All Are Welcome) </a:t>
            </a:r>
          </a:p>
          <a:p>
            <a:pPr marL="347345" marR="0" indent="-347345" algn="ctr" fontAlgn="base">
              <a:spcBef>
                <a:spcPts val="360"/>
              </a:spcBef>
              <a:spcAft>
                <a:spcPts val="0"/>
              </a:spcAft>
            </a:pPr>
            <a:endParaRPr lang="en-US" sz="2800" dirty="0" smtClean="0">
              <a:latin typeface="Adobe Kaiti Std R" pitchFamily="18" charset="-128"/>
              <a:ea typeface="Adobe Kaiti Std R" pitchFamily="18" charset="-128"/>
              <a:cs typeface="Arial" panose="020B0604020202020204" pitchFamily="34" charset="0"/>
            </a:endParaRPr>
          </a:p>
          <a:p>
            <a:pPr marL="347345" marR="0" indent="-347345" algn="ctr" fontAlgn="base">
              <a:spcBef>
                <a:spcPts val="360"/>
              </a:spcBef>
              <a:spcAft>
                <a:spcPts val="0"/>
              </a:spcAft>
            </a:pPr>
            <a:r>
              <a:rPr lang="en-US" sz="2800" dirty="0" smtClean="0">
                <a:latin typeface="Adobe Kaiti Std R" pitchFamily="18" charset="-128"/>
                <a:ea typeface="Adobe Kaiti Std R" pitchFamily="18" charset="-128"/>
                <a:cs typeface="Arial" panose="020B0604020202020204" pitchFamily="34" charset="0"/>
              </a:rPr>
              <a:t>Competencies Based Learning </a:t>
            </a:r>
          </a:p>
          <a:p>
            <a:pPr marL="347345" marR="0" indent="-347345" algn="ctr" fontAlgn="base">
              <a:spcBef>
                <a:spcPts val="360"/>
              </a:spcBef>
              <a:spcAft>
                <a:spcPts val="0"/>
              </a:spcAft>
            </a:pPr>
            <a:r>
              <a:rPr lang="en-US" sz="2800" dirty="0" smtClean="0">
                <a:latin typeface="Adobe Kaiti Std R" pitchFamily="18" charset="-128"/>
                <a:ea typeface="Adobe Kaiti Std R" pitchFamily="18" charset="-128"/>
                <a:cs typeface="Arial" panose="020B0604020202020204" pitchFamily="34" charset="0"/>
              </a:rPr>
              <a:t>That Leads to Employment </a:t>
            </a:r>
            <a:r>
              <a:rPr lang="en-US" sz="2800" dirty="0" smtClean="0">
                <a:latin typeface="Adobe Kaiti Std R" pitchFamily="18" charset="-128"/>
                <a:ea typeface="Adobe Kaiti Std R" pitchFamily="18" charset="-128"/>
              </a:rPr>
              <a:t>   </a:t>
            </a:r>
            <a:endParaRPr lang="en-US" sz="2800" dirty="0">
              <a:latin typeface="Adobe Kaiti Std R" pitchFamily="18" charset="-128"/>
              <a:ea typeface="Adobe Kaiti Std R" pitchFamily="18" charset="-128"/>
            </a:endParaRPr>
          </a:p>
          <a:p>
            <a:pPr marL="347345" marR="0" indent="-347345" algn="ctr" fontAlgn="base">
              <a:spcBef>
                <a:spcPts val="360"/>
              </a:spcBef>
              <a:spcAft>
                <a:spcPts val="0"/>
              </a:spcAft>
            </a:pPr>
            <a:r>
              <a:rPr lang="en-US" sz="2800" dirty="0">
                <a:latin typeface="Adobe Kaiti Std R" pitchFamily="18" charset="-128"/>
                <a:ea typeface="Adobe Kaiti Std R" pitchFamily="18" charset="-128"/>
              </a:rPr>
              <a:t>Improving Lives and Communities </a:t>
            </a:r>
            <a:r>
              <a:rPr lang="en-US" sz="2800" dirty="0" smtClean="0">
                <a:latin typeface="Adobe Kaiti Std R" pitchFamily="18" charset="-128"/>
                <a:ea typeface="Adobe Kaiti Std R" pitchFamily="18" charset="-128"/>
              </a:rPr>
              <a:t>Through </a:t>
            </a:r>
          </a:p>
          <a:p>
            <a:pPr marL="347345" marR="0" indent="-347345" algn="ctr" fontAlgn="base">
              <a:spcBef>
                <a:spcPts val="360"/>
              </a:spcBef>
              <a:spcAft>
                <a:spcPts val="0"/>
              </a:spcAft>
            </a:pPr>
            <a:r>
              <a:rPr lang="en-US" sz="2800" dirty="0" smtClean="0">
                <a:latin typeface="Adobe Kaiti Std R" pitchFamily="18" charset="-128"/>
                <a:ea typeface="Adobe Kaiti Std R" pitchFamily="18" charset="-128"/>
              </a:rPr>
              <a:t>Skills Trades </a:t>
            </a:r>
            <a:r>
              <a:rPr lang="en-US" sz="2800" dirty="0">
                <a:latin typeface="Adobe Kaiti Std R" pitchFamily="18" charset="-128"/>
                <a:ea typeface="Adobe Kaiti Std R" pitchFamily="18" charset="-128"/>
              </a:rPr>
              <a:t>Training </a:t>
            </a:r>
          </a:p>
          <a:p>
            <a:pPr marL="347345" marR="0" indent="-347345" algn="ctr" fontAlgn="base">
              <a:spcBef>
                <a:spcPts val="360"/>
              </a:spcBef>
              <a:spcAft>
                <a:spcPts val="0"/>
              </a:spcAft>
            </a:pPr>
            <a:r>
              <a:rPr lang="en-US" sz="2800" dirty="0" smtClean="0">
                <a:latin typeface="Adobe Kaiti Std R" pitchFamily="18" charset="-128"/>
                <a:ea typeface="Adobe Kaiti Std R" pitchFamily="18" charset="-128"/>
              </a:rPr>
              <a:t>(313) 309-7083 www.blastdetroit.org </a:t>
            </a:r>
            <a:endParaRPr lang="en-US" sz="2800" dirty="0">
              <a:latin typeface="Adobe Kaiti Std R" pitchFamily="18" charset="-128"/>
              <a:ea typeface="Adobe Kaiti Std R" pitchFamily="18" charset="-128"/>
            </a:endParaRPr>
          </a:p>
          <a:p>
            <a:pPr>
              <a:lnSpc>
                <a:spcPct val="115000"/>
              </a:lnSpc>
              <a:spcAft>
                <a:spcPts val="1000"/>
              </a:spcAft>
            </a:pPr>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43321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53440"/>
          </a:xfrm>
        </p:spPr>
        <p:txBody>
          <a:bodyPr/>
          <a:lstStyle/>
          <a:p>
            <a:r>
              <a:rPr lang="en-US" b="1" dirty="0" smtClean="0">
                <a:solidFill>
                  <a:schemeClr val="accent2">
                    <a:lumMod val="50000"/>
                  </a:schemeClr>
                </a:solidFill>
                <a:latin typeface="Adobe Kaiti Std R" pitchFamily="18" charset="-128"/>
                <a:ea typeface="Adobe Kaiti Std R" pitchFamily="18" charset="-128"/>
              </a:rPr>
              <a:t>For Questions Contact</a:t>
            </a:r>
            <a:endParaRPr lang="en-US" b="1" dirty="0">
              <a:solidFill>
                <a:schemeClr val="accent2">
                  <a:lumMod val="50000"/>
                </a:schemeClr>
              </a:solidFill>
              <a:latin typeface="Adobe Kaiti Std R" pitchFamily="18" charset="-128"/>
              <a:ea typeface="Adobe Kaiti Std R" pitchFamily="18" charset="-128"/>
            </a:endParaRPr>
          </a:p>
        </p:txBody>
      </p:sp>
      <p:sp>
        <p:nvSpPr>
          <p:cNvPr id="3" name="Content Placeholder 2"/>
          <p:cNvSpPr>
            <a:spLocks noGrp="1"/>
          </p:cNvSpPr>
          <p:nvPr>
            <p:ph idx="1"/>
          </p:nvPr>
        </p:nvSpPr>
        <p:spPr>
          <a:xfrm>
            <a:off x="1701439" y="1136469"/>
            <a:ext cx="7523578" cy="5590903"/>
          </a:xfrm>
        </p:spPr>
        <p:txBody>
          <a:bodyPr>
            <a:normAutofit/>
          </a:bodyPr>
          <a:lstStyle/>
          <a:p>
            <a:pPr marL="0" indent="0">
              <a:buNone/>
            </a:pPr>
            <a:endParaRPr lang="en-US" sz="2800" dirty="0" smtClean="0">
              <a:solidFill>
                <a:schemeClr val="tx1"/>
              </a:solidFill>
            </a:endParaRPr>
          </a:p>
          <a:p>
            <a:pPr marL="0" indent="0">
              <a:buNone/>
            </a:pPr>
            <a:r>
              <a:rPr lang="en-US" sz="2800" dirty="0" smtClean="0">
                <a:solidFill>
                  <a:schemeClr val="tx1"/>
                </a:solidFill>
                <a:latin typeface="Adobe Kaiti Std R" pitchFamily="18" charset="-128"/>
                <a:ea typeface="Adobe Kaiti Std R" pitchFamily="18" charset="-128"/>
                <a:cs typeface="Arial" panose="020B0604020202020204" pitchFamily="34" charset="0"/>
              </a:rPr>
              <a:t>Blast Detroit</a:t>
            </a:r>
          </a:p>
          <a:p>
            <a:pPr marL="0" indent="0">
              <a:buNone/>
            </a:pPr>
            <a:r>
              <a:rPr lang="en-US" sz="2800" dirty="0" smtClean="0">
                <a:solidFill>
                  <a:schemeClr val="tx1"/>
                </a:solidFill>
                <a:latin typeface="Adobe Kaiti Std R" pitchFamily="18" charset="-128"/>
                <a:ea typeface="Adobe Kaiti Std R" pitchFamily="18" charset="-128"/>
                <a:cs typeface="Arial" panose="020B0604020202020204" pitchFamily="34" charset="0"/>
              </a:rPr>
              <a:t>Ray Smith (Training Coordinator) </a:t>
            </a:r>
          </a:p>
          <a:p>
            <a:pPr marL="0" indent="0">
              <a:buNone/>
            </a:pPr>
            <a:r>
              <a:rPr lang="en-US" sz="2800" dirty="0" smtClean="0">
                <a:solidFill>
                  <a:schemeClr val="tx1"/>
                </a:solidFill>
                <a:latin typeface="Adobe Kaiti Std R" pitchFamily="18" charset="-128"/>
                <a:ea typeface="Adobe Kaiti Std R" pitchFamily="18" charset="-128"/>
                <a:cs typeface="Arial" panose="020B0604020202020204" pitchFamily="34" charset="0"/>
              </a:rPr>
              <a:t>400 Renaissance Center Drive #2600</a:t>
            </a:r>
          </a:p>
          <a:p>
            <a:pPr marL="0" indent="0">
              <a:buNone/>
            </a:pPr>
            <a:r>
              <a:rPr lang="en-US" sz="2800" dirty="0" smtClean="0">
                <a:solidFill>
                  <a:schemeClr val="tx1"/>
                </a:solidFill>
                <a:latin typeface="Adobe Kaiti Std R" pitchFamily="18" charset="-128"/>
                <a:ea typeface="Adobe Kaiti Std R" pitchFamily="18" charset="-128"/>
                <a:cs typeface="Arial" panose="020B0604020202020204" pitchFamily="34" charset="0"/>
              </a:rPr>
              <a:t>Detroit, MI 48243</a:t>
            </a:r>
          </a:p>
          <a:p>
            <a:pPr marL="0" indent="0">
              <a:buNone/>
            </a:pPr>
            <a:r>
              <a:rPr lang="en-US" sz="2800" dirty="0" smtClean="0">
                <a:solidFill>
                  <a:schemeClr val="tx1"/>
                </a:solidFill>
                <a:latin typeface="Adobe Kaiti Std R" pitchFamily="18" charset="-128"/>
                <a:ea typeface="Adobe Kaiti Std R" pitchFamily="18" charset="-128"/>
                <a:cs typeface="Arial" panose="020B0604020202020204" pitchFamily="34" charset="0"/>
              </a:rPr>
              <a:t>(313) 309-7083</a:t>
            </a:r>
          </a:p>
          <a:p>
            <a:pPr marL="0" indent="0">
              <a:buNone/>
            </a:pPr>
            <a:r>
              <a:rPr lang="en-US" sz="2800" dirty="0" smtClean="0">
                <a:solidFill>
                  <a:schemeClr val="tx1"/>
                </a:solidFill>
                <a:latin typeface="Adobe Kaiti Std R" pitchFamily="18" charset="-128"/>
                <a:ea typeface="Adobe Kaiti Std R" pitchFamily="18" charset="-128"/>
                <a:cs typeface="Arial" panose="020B0604020202020204" pitchFamily="34" charset="0"/>
              </a:rPr>
              <a:t>ray@blastdetroit.org</a:t>
            </a:r>
          </a:p>
          <a:p>
            <a:pPr marL="0" indent="0">
              <a:buNone/>
            </a:pPr>
            <a:r>
              <a:rPr lang="en-US" sz="2800" dirty="0" smtClean="0">
                <a:solidFill>
                  <a:schemeClr val="tx1"/>
                </a:solidFill>
                <a:latin typeface="Adobe Kaiti Std R" pitchFamily="18" charset="-128"/>
                <a:ea typeface="Adobe Kaiti Std R" pitchFamily="18" charset="-128"/>
                <a:cs typeface="Arial" panose="020B0604020202020204" pitchFamily="34" charset="0"/>
              </a:rPr>
              <a:t>www.blastdetroit.org</a:t>
            </a:r>
            <a:endParaRPr lang="en-US" sz="2800" dirty="0">
              <a:solidFill>
                <a:schemeClr val="tx1"/>
              </a:solidFill>
              <a:latin typeface="Adobe Kaiti Std R" pitchFamily="18" charset="-128"/>
              <a:ea typeface="Adobe Kaiti Std R" pitchFamily="18" charset="-128"/>
              <a:cs typeface="Arial" panose="020B0604020202020204" pitchFamily="34" charset="0"/>
            </a:endParaRPr>
          </a:p>
          <a:p>
            <a:pPr marL="0" indent="0">
              <a:buNone/>
            </a:pPr>
            <a:endParaRPr lang="en-US" sz="2800" dirty="0" smtClean="0">
              <a:solidFill>
                <a:schemeClr val="tx1"/>
              </a:solidFill>
              <a:latin typeface="Arial" panose="020B0604020202020204" pitchFamily="34" charset="0"/>
              <a:cs typeface="Arial" panose="020B0604020202020204" pitchFamily="34" charset="0"/>
            </a:endParaRPr>
          </a:p>
          <a:p>
            <a:pPr marL="0" indent="0">
              <a:buNone/>
            </a:pPr>
            <a:endParaRPr lang="en-US" sz="2400" dirty="0">
              <a:solidFill>
                <a:schemeClr val="tx1"/>
              </a:solidFill>
            </a:endParaRPr>
          </a:p>
          <a:p>
            <a:pPr marL="0" indent="0">
              <a:buNone/>
            </a:pPr>
            <a:endParaRPr lang="en-US" sz="2400" dirty="0" smtClean="0">
              <a:solidFill>
                <a:schemeClr val="tx1"/>
              </a:solidFill>
            </a:endParaRPr>
          </a:p>
          <a:p>
            <a:pPr marL="0" indent="0">
              <a:buNone/>
            </a:pPr>
            <a:endParaRPr lang="en-US" sz="2400" dirty="0" smtClean="0">
              <a:solidFill>
                <a:schemeClr val="tx1"/>
              </a:solidFill>
            </a:endParaRPr>
          </a:p>
          <a:p>
            <a:pPr marL="0" indent="0">
              <a:buNone/>
            </a:pPr>
            <a:endParaRPr lang="en-US" sz="24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4924" y="5691705"/>
            <a:ext cx="3305317" cy="490729"/>
          </a:xfrm>
          <a:prstGeom prst="rect">
            <a:avLst/>
          </a:prstGeom>
        </p:spPr>
      </p:pic>
    </p:spTree>
    <p:extLst>
      <p:ext uri="{BB962C8B-B14F-4D97-AF65-F5344CB8AC3E}">
        <p14:creationId xmlns:p14="http://schemas.microsoft.com/office/powerpoint/2010/main" val="101726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84069"/>
          </a:xfrm>
        </p:spPr>
        <p:txBody>
          <a:bodyPr>
            <a:normAutofit fontScale="90000"/>
          </a:bodyPr>
          <a:lstStyle/>
          <a:p>
            <a:r>
              <a:rPr lang="en-US" dirty="0" smtClean="0">
                <a:solidFill>
                  <a:schemeClr val="accent2"/>
                </a:solidFill>
                <a:latin typeface="Adobe Kaiti Std R" pitchFamily="18" charset="-128"/>
                <a:ea typeface="Adobe Kaiti Std R" pitchFamily="18" charset="-128"/>
              </a:rPr>
              <a:t>      Blast Skills Trades Training Agreement </a:t>
            </a:r>
            <a:endParaRPr lang="en-US" dirty="0">
              <a:solidFill>
                <a:schemeClr val="accent2"/>
              </a:solidFill>
              <a:latin typeface="Adobe Kaiti Std R" pitchFamily="18" charset="-128"/>
              <a:ea typeface="Adobe Kaiti Std R" pitchFamily="18" charset="-128"/>
            </a:endParaRPr>
          </a:p>
        </p:txBody>
      </p:sp>
      <p:sp>
        <p:nvSpPr>
          <p:cNvPr id="3" name="Content Placeholder 2"/>
          <p:cNvSpPr>
            <a:spLocks noGrp="1"/>
          </p:cNvSpPr>
          <p:nvPr>
            <p:ph idx="1"/>
          </p:nvPr>
        </p:nvSpPr>
        <p:spPr>
          <a:xfrm>
            <a:off x="677334" y="832757"/>
            <a:ext cx="8596668" cy="6025244"/>
          </a:xfrm>
        </p:spPr>
        <p:txBody>
          <a:bodyPr>
            <a:normAutofit fontScale="62500" lnSpcReduction="20000"/>
          </a:bodyPr>
          <a:lstStyle/>
          <a:p>
            <a:pPr marL="0" lvl="0" indent="0">
              <a:buNone/>
            </a:pPr>
            <a:endParaRPr lang="en-US" sz="2400" dirty="0" smtClean="0">
              <a:solidFill>
                <a:srgbClr val="000000"/>
              </a:solidFill>
              <a:latin typeface="Adobe Kaiti Std R" pitchFamily="18" charset="-128"/>
              <a:ea typeface="Adobe Kaiti Std R" pitchFamily="18" charset="-128"/>
            </a:endParaRPr>
          </a:p>
          <a:p>
            <a:r>
              <a:rPr lang="en-US" sz="2900" dirty="0" smtClean="0">
                <a:solidFill>
                  <a:srgbClr val="000000"/>
                </a:solidFill>
                <a:latin typeface="Arial" panose="020B0604020202020204" pitchFamily="34" charset="0"/>
                <a:ea typeface="Adobe Kaiti Std R" pitchFamily="18" charset="-128"/>
                <a:cs typeface="Arial" panose="020B0604020202020204" pitchFamily="34" charset="0"/>
              </a:rPr>
              <a:t>Training Agreement- Provide the highest level of basic computer IT skills above industry standards for the purpose of providing </a:t>
            </a:r>
            <a:r>
              <a:rPr lang="en-US" sz="2900" dirty="0">
                <a:solidFill>
                  <a:srgbClr val="000000"/>
                </a:solidFill>
                <a:latin typeface="Arial" panose="020B0604020202020204" pitchFamily="34" charset="0"/>
                <a:ea typeface="Adobe Kaiti Std R" pitchFamily="18" charset="-128"/>
                <a:cs typeface="Arial" panose="020B0604020202020204" pitchFamily="34" charset="0"/>
              </a:rPr>
              <a:t> </a:t>
            </a:r>
            <a:r>
              <a:rPr lang="en-US" sz="2900" dirty="0" smtClean="0">
                <a:solidFill>
                  <a:srgbClr val="000000"/>
                </a:solidFill>
                <a:latin typeface="Arial" panose="020B0604020202020204" pitchFamily="34" charset="0"/>
                <a:ea typeface="Adobe Kaiti Std R" pitchFamily="18" charset="-128"/>
                <a:cs typeface="Arial" panose="020B0604020202020204" pitchFamily="34" charset="0"/>
              </a:rPr>
              <a:t>Job opportunities and sustaining wages. </a:t>
            </a:r>
            <a:r>
              <a:rPr lang="en-US" sz="2900" dirty="0">
                <a:solidFill>
                  <a:srgbClr val="000000"/>
                </a:solidFill>
                <a:latin typeface="Arial" panose="020B0604020202020204" pitchFamily="34" charset="0"/>
                <a:ea typeface="Adobe Kaiti Std R" pitchFamily="18" charset="-128"/>
                <a:cs typeface="Arial" panose="020B0604020202020204" pitchFamily="34" charset="0"/>
              </a:rPr>
              <a:t>Bootcamp learning objectives (6 Weeks</a:t>
            </a:r>
            <a:r>
              <a:rPr lang="en-US" sz="2900" dirty="0" smtClean="0">
                <a:solidFill>
                  <a:srgbClr val="000000"/>
                </a:solidFill>
                <a:latin typeface="Arial" panose="020B0604020202020204" pitchFamily="34" charset="0"/>
                <a:ea typeface="Adobe Kaiti Std R" pitchFamily="18" charset="-128"/>
                <a:cs typeface="Arial" panose="020B0604020202020204" pitchFamily="34" charset="0"/>
              </a:rPr>
              <a:t>) 5 days 3 contact hours.</a:t>
            </a:r>
            <a:endParaRPr lang="en-US" sz="2500" dirty="0" smtClean="0">
              <a:solidFill>
                <a:srgbClr val="000000"/>
              </a:solidFill>
              <a:latin typeface="Arial" panose="020B0604020202020204" pitchFamily="34" charset="0"/>
              <a:ea typeface="Adobe Kaiti Std R" pitchFamily="18" charset="-128"/>
              <a:cs typeface="Arial" panose="020B0604020202020204" pitchFamily="34" charset="0"/>
            </a:endParaRPr>
          </a:p>
          <a:p>
            <a:pPr marL="0" indent="0">
              <a:buNone/>
            </a:pPr>
            <a:endParaRPr lang="en-US" sz="2900" dirty="0">
              <a:solidFill>
                <a:srgbClr val="000000"/>
              </a:solidFill>
              <a:latin typeface="Arial" panose="020B0604020202020204" pitchFamily="34" charset="0"/>
              <a:ea typeface="Adobe Kaiti Std R" pitchFamily="18" charset="-128"/>
              <a:cs typeface="Arial" panose="020B0604020202020204" pitchFamily="34" charset="0"/>
            </a:endParaRPr>
          </a:p>
          <a:p>
            <a:r>
              <a:rPr lang="en-US" sz="3300" dirty="0">
                <a:solidFill>
                  <a:srgbClr val="000000"/>
                </a:solidFill>
                <a:latin typeface="Arial" panose="020B0604020202020204" pitchFamily="34" charset="0"/>
                <a:ea typeface="Adobe Kaiti Std R" pitchFamily="18" charset="-128"/>
                <a:cs typeface="Arial" panose="020B0604020202020204" pitchFamily="34" charset="0"/>
              </a:rPr>
              <a:t>	</a:t>
            </a:r>
            <a:r>
              <a:rPr lang="en-US" sz="3300" dirty="0" smtClean="0">
                <a:solidFill>
                  <a:srgbClr val="000000"/>
                </a:solidFill>
                <a:latin typeface="Arial" panose="020B0604020202020204" pitchFamily="34" charset="0"/>
                <a:ea typeface="Adobe Kaiti Std R" pitchFamily="18" charset="-128"/>
                <a:cs typeface="Arial" panose="020B0604020202020204" pitchFamily="34" charset="0"/>
              </a:rPr>
              <a:t>MOS Word </a:t>
            </a:r>
            <a:r>
              <a:rPr lang="en-US" sz="3300" dirty="0">
                <a:solidFill>
                  <a:srgbClr val="000000"/>
                </a:solidFill>
                <a:latin typeface="Arial" panose="020B0604020202020204" pitchFamily="34" charset="0"/>
                <a:ea typeface="Adobe Kaiti Std R" pitchFamily="18" charset="-128"/>
                <a:cs typeface="Arial" panose="020B0604020202020204" pitchFamily="34" charset="0"/>
              </a:rPr>
              <a:t>– 15 Contact hours (week 1</a:t>
            </a:r>
            <a:r>
              <a:rPr lang="en-US" sz="3300" dirty="0" smtClean="0">
                <a:solidFill>
                  <a:srgbClr val="000000"/>
                </a:solidFill>
                <a:latin typeface="Arial" panose="020B0604020202020204" pitchFamily="34" charset="0"/>
                <a:ea typeface="Adobe Kaiti Std R" pitchFamily="18" charset="-128"/>
                <a:cs typeface="Arial" panose="020B0604020202020204" pitchFamily="34" charset="0"/>
              </a:rPr>
              <a:t>) </a:t>
            </a:r>
            <a:endParaRPr lang="en-US" sz="3300" dirty="0">
              <a:solidFill>
                <a:srgbClr val="000000"/>
              </a:solidFill>
              <a:latin typeface="Arial" panose="020B0604020202020204" pitchFamily="34" charset="0"/>
              <a:ea typeface="Adobe Kaiti Std R" pitchFamily="18" charset="-128"/>
              <a:cs typeface="Arial" panose="020B0604020202020204" pitchFamily="34" charset="0"/>
            </a:endParaRPr>
          </a:p>
          <a:p>
            <a:r>
              <a:rPr lang="en-US" sz="3300" dirty="0">
                <a:solidFill>
                  <a:srgbClr val="000000"/>
                </a:solidFill>
                <a:latin typeface="Arial" panose="020B0604020202020204" pitchFamily="34" charset="0"/>
                <a:ea typeface="Adobe Kaiti Std R" pitchFamily="18" charset="-128"/>
                <a:cs typeface="Arial" panose="020B0604020202020204" pitchFamily="34" charset="0"/>
              </a:rPr>
              <a:t> </a:t>
            </a:r>
            <a:r>
              <a:rPr lang="en-US" sz="3300" dirty="0" smtClean="0">
                <a:solidFill>
                  <a:srgbClr val="000000"/>
                </a:solidFill>
                <a:latin typeface="Arial" panose="020B0604020202020204" pitchFamily="34" charset="0"/>
                <a:ea typeface="Adobe Kaiti Std R" pitchFamily="18" charset="-128"/>
                <a:cs typeface="Arial" panose="020B0604020202020204" pitchFamily="34" charset="0"/>
              </a:rPr>
              <a:t>MOS Excel </a:t>
            </a:r>
            <a:r>
              <a:rPr lang="en-US" sz="3300" dirty="0">
                <a:solidFill>
                  <a:srgbClr val="000000"/>
                </a:solidFill>
                <a:latin typeface="Arial" panose="020B0604020202020204" pitchFamily="34" charset="0"/>
                <a:ea typeface="Adobe Kaiti Std R" pitchFamily="18" charset="-128"/>
                <a:cs typeface="Arial" panose="020B0604020202020204" pitchFamily="34" charset="0"/>
              </a:rPr>
              <a:t>– 15 Contact hours (week 2)</a:t>
            </a:r>
          </a:p>
          <a:p>
            <a:r>
              <a:rPr lang="en-US" sz="3300" dirty="0">
                <a:solidFill>
                  <a:srgbClr val="000000"/>
                </a:solidFill>
                <a:latin typeface="Arial" panose="020B0604020202020204" pitchFamily="34" charset="0"/>
                <a:ea typeface="Adobe Kaiti Std R" pitchFamily="18" charset="-128"/>
                <a:cs typeface="Arial" panose="020B0604020202020204" pitchFamily="34" charset="0"/>
              </a:rPr>
              <a:t>	</a:t>
            </a:r>
            <a:r>
              <a:rPr lang="en-US" sz="3300" dirty="0" smtClean="0">
                <a:solidFill>
                  <a:srgbClr val="000000"/>
                </a:solidFill>
                <a:latin typeface="Arial" panose="020B0604020202020204" pitchFamily="34" charset="0"/>
                <a:ea typeface="Adobe Kaiti Std R" pitchFamily="18" charset="-128"/>
                <a:cs typeface="Arial" panose="020B0604020202020204" pitchFamily="34" charset="0"/>
              </a:rPr>
              <a:t>MOS Power </a:t>
            </a:r>
            <a:r>
              <a:rPr lang="en-US" sz="3300" dirty="0">
                <a:solidFill>
                  <a:srgbClr val="000000"/>
                </a:solidFill>
                <a:latin typeface="Arial" panose="020B0604020202020204" pitchFamily="34" charset="0"/>
                <a:ea typeface="Adobe Kaiti Std R" pitchFamily="18" charset="-128"/>
                <a:cs typeface="Arial" panose="020B0604020202020204" pitchFamily="34" charset="0"/>
              </a:rPr>
              <a:t>Point – 15 Contact hours (week 3</a:t>
            </a:r>
            <a:r>
              <a:rPr lang="en-US" sz="3300" dirty="0" smtClean="0">
                <a:solidFill>
                  <a:srgbClr val="000000"/>
                </a:solidFill>
                <a:latin typeface="Arial" panose="020B0604020202020204" pitchFamily="34" charset="0"/>
                <a:ea typeface="Adobe Kaiti Std R" pitchFamily="18" charset="-128"/>
                <a:cs typeface="Arial" panose="020B0604020202020204" pitchFamily="34" charset="0"/>
              </a:rPr>
              <a:t>)</a:t>
            </a:r>
            <a:endParaRPr lang="en-US" sz="3300" dirty="0">
              <a:solidFill>
                <a:srgbClr val="000000"/>
              </a:solidFill>
              <a:latin typeface="Arial" panose="020B0604020202020204" pitchFamily="34" charset="0"/>
              <a:ea typeface="Adobe Kaiti Std R" pitchFamily="18" charset="-128"/>
              <a:cs typeface="Arial" panose="020B0604020202020204" pitchFamily="34" charset="0"/>
            </a:endParaRPr>
          </a:p>
          <a:p>
            <a:pPr marL="0" indent="0">
              <a:buNone/>
            </a:pPr>
            <a:r>
              <a:rPr lang="en-US" sz="3300" dirty="0" smtClean="0">
                <a:solidFill>
                  <a:srgbClr val="000000"/>
                </a:solidFill>
                <a:latin typeface="Arial" panose="020B0604020202020204" pitchFamily="34" charset="0"/>
                <a:ea typeface="Adobe Kaiti Std R" pitchFamily="18" charset="-128"/>
                <a:cs typeface="Arial" panose="020B0604020202020204" pitchFamily="34" charset="0"/>
              </a:rPr>
              <a:t>               MOS Certification Study Testing (week 4)</a:t>
            </a:r>
            <a:endParaRPr lang="en-US" sz="3300" dirty="0">
              <a:solidFill>
                <a:srgbClr val="000000"/>
              </a:solidFill>
              <a:latin typeface="Arial" panose="020B0604020202020204" pitchFamily="34" charset="0"/>
              <a:ea typeface="Adobe Kaiti Std R" pitchFamily="18" charset="-128"/>
              <a:cs typeface="Arial" panose="020B0604020202020204" pitchFamily="34" charset="0"/>
            </a:endParaRPr>
          </a:p>
          <a:p>
            <a:r>
              <a:rPr lang="en-US" sz="3300" dirty="0">
                <a:solidFill>
                  <a:srgbClr val="000000"/>
                </a:solidFill>
                <a:latin typeface="Arial" panose="020B0604020202020204" pitchFamily="34" charset="0"/>
                <a:ea typeface="Adobe Kaiti Std R" pitchFamily="18" charset="-128"/>
                <a:cs typeface="Arial" panose="020B0604020202020204" pitchFamily="34" charset="0"/>
              </a:rPr>
              <a:t>Project based Bootcamps (Week 5</a:t>
            </a:r>
            <a:r>
              <a:rPr lang="en-US" sz="3300" dirty="0" smtClean="0">
                <a:solidFill>
                  <a:srgbClr val="000000"/>
                </a:solidFill>
                <a:latin typeface="Arial" panose="020B0604020202020204" pitchFamily="34" charset="0"/>
                <a:ea typeface="Adobe Kaiti Std R" pitchFamily="18" charset="-128"/>
                <a:cs typeface="Arial" panose="020B0604020202020204" pitchFamily="34" charset="0"/>
              </a:rPr>
              <a:t>)</a:t>
            </a:r>
            <a:r>
              <a:rPr lang="en-US" sz="3300" dirty="0">
                <a:solidFill>
                  <a:srgbClr val="000000"/>
                </a:solidFill>
                <a:latin typeface="Arial" panose="020B0604020202020204" pitchFamily="34" charset="0"/>
                <a:ea typeface="Adobe Kaiti Std R" pitchFamily="18" charset="-128"/>
                <a:cs typeface="Arial" panose="020B0604020202020204" pitchFamily="34" charset="0"/>
              </a:rPr>
              <a:t>	</a:t>
            </a:r>
            <a:endParaRPr lang="en-US" sz="3300" dirty="0" smtClean="0">
              <a:solidFill>
                <a:srgbClr val="000000"/>
              </a:solidFill>
              <a:latin typeface="Arial" panose="020B0604020202020204" pitchFamily="34" charset="0"/>
              <a:ea typeface="Adobe Kaiti Std R" pitchFamily="18" charset="-128"/>
              <a:cs typeface="Arial" panose="020B0604020202020204" pitchFamily="34" charset="0"/>
            </a:endParaRPr>
          </a:p>
          <a:p>
            <a:pPr marL="0" indent="0">
              <a:buNone/>
            </a:pPr>
            <a:r>
              <a:rPr lang="en-US" sz="3300" dirty="0">
                <a:solidFill>
                  <a:srgbClr val="000000"/>
                </a:solidFill>
                <a:latin typeface="Arial" panose="020B0604020202020204" pitchFamily="34" charset="0"/>
                <a:ea typeface="Adobe Kaiti Std R" pitchFamily="18" charset="-128"/>
                <a:cs typeface="Arial" panose="020B0604020202020204" pitchFamily="34" charset="0"/>
              </a:rPr>
              <a:t> </a:t>
            </a:r>
            <a:r>
              <a:rPr lang="en-US" sz="3300" dirty="0" smtClean="0">
                <a:solidFill>
                  <a:srgbClr val="000000"/>
                </a:solidFill>
                <a:latin typeface="Arial" panose="020B0604020202020204" pitchFamily="34" charset="0"/>
                <a:ea typeface="Adobe Kaiti Std R" pitchFamily="18" charset="-128"/>
                <a:cs typeface="Arial" panose="020B0604020202020204" pitchFamily="34" charset="0"/>
              </a:rPr>
              <a:t>            Hardware </a:t>
            </a:r>
            <a:r>
              <a:rPr lang="en-US" sz="3300" dirty="0">
                <a:solidFill>
                  <a:srgbClr val="000000"/>
                </a:solidFill>
                <a:latin typeface="Arial" panose="020B0604020202020204" pitchFamily="34" charset="0"/>
                <a:ea typeface="Adobe Kaiti Std R" pitchFamily="18" charset="-128"/>
                <a:cs typeface="Arial" panose="020B0604020202020204" pitchFamily="34" charset="0"/>
              </a:rPr>
              <a:t>Installation – 5 Contact hours </a:t>
            </a:r>
          </a:p>
          <a:p>
            <a:pPr marL="0" indent="0">
              <a:buNone/>
            </a:pPr>
            <a:r>
              <a:rPr lang="en-US" sz="3300" dirty="0">
                <a:solidFill>
                  <a:srgbClr val="000000"/>
                </a:solidFill>
                <a:latin typeface="Arial" panose="020B0604020202020204" pitchFamily="34" charset="0"/>
                <a:ea typeface="Adobe Kaiti Std R" pitchFamily="18" charset="-128"/>
                <a:cs typeface="Arial" panose="020B0604020202020204" pitchFamily="34" charset="0"/>
              </a:rPr>
              <a:t>	</a:t>
            </a:r>
            <a:r>
              <a:rPr lang="en-US" sz="3300" dirty="0" smtClean="0">
                <a:solidFill>
                  <a:srgbClr val="000000"/>
                </a:solidFill>
                <a:latin typeface="Arial" panose="020B0604020202020204" pitchFamily="34" charset="0"/>
                <a:ea typeface="Adobe Kaiti Std R" pitchFamily="18" charset="-128"/>
                <a:cs typeface="Arial" panose="020B0604020202020204" pitchFamily="34" charset="0"/>
              </a:rPr>
              <a:t>       Software </a:t>
            </a:r>
            <a:r>
              <a:rPr lang="en-US" sz="3300" dirty="0">
                <a:solidFill>
                  <a:srgbClr val="000000"/>
                </a:solidFill>
                <a:latin typeface="Arial" panose="020B0604020202020204" pitchFamily="34" charset="0"/>
                <a:ea typeface="Adobe Kaiti Std R" pitchFamily="18" charset="-128"/>
                <a:cs typeface="Arial" panose="020B0604020202020204" pitchFamily="34" charset="0"/>
              </a:rPr>
              <a:t>Installation – 5 Contact hours</a:t>
            </a:r>
          </a:p>
          <a:p>
            <a:pPr marL="0" indent="0">
              <a:buNone/>
            </a:pPr>
            <a:r>
              <a:rPr lang="en-US" sz="3300" dirty="0">
                <a:solidFill>
                  <a:srgbClr val="000000"/>
                </a:solidFill>
                <a:latin typeface="Arial" panose="020B0604020202020204" pitchFamily="34" charset="0"/>
                <a:ea typeface="Adobe Kaiti Std R" pitchFamily="18" charset="-128"/>
                <a:cs typeface="Arial" panose="020B0604020202020204" pitchFamily="34" charset="0"/>
              </a:rPr>
              <a:t>	</a:t>
            </a:r>
            <a:r>
              <a:rPr lang="en-US" sz="3300" dirty="0" smtClean="0">
                <a:solidFill>
                  <a:srgbClr val="000000"/>
                </a:solidFill>
                <a:latin typeface="Arial" panose="020B0604020202020204" pitchFamily="34" charset="0"/>
                <a:ea typeface="Adobe Kaiti Std R" pitchFamily="18" charset="-128"/>
                <a:cs typeface="Arial" panose="020B0604020202020204" pitchFamily="34" charset="0"/>
              </a:rPr>
              <a:t>       Computer </a:t>
            </a:r>
            <a:r>
              <a:rPr lang="en-US" sz="3300" dirty="0">
                <a:solidFill>
                  <a:srgbClr val="000000"/>
                </a:solidFill>
                <a:latin typeface="Arial" panose="020B0604020202020204" pitchFamily="34" charset="0"/>
                <a:ea typeface="Adobe Kaiti Std R" pitchFamily="18" charset="-128"/>
                <a:cs typeface="Arial" panose="020B0604020202020204" pitchFamily="34" charset="0"/>
              </a:rPr>
              <a:t>Diagnostics – 5 Contact hours</a:t>
            </a:r>
          </a:p>
          <a:p>
            <a:pPr marL="0" indent="0">
              <a:buNone/>
            </a:pPr>
            <a:r>
              <a:rPr lang="en-US" sz="3300" dirty="0">
                <a:solidFill>
                  <a:srgbClr val="000000"/>
                </a:solidFill>
                <a:latin typeface="Arial" panose="020B0604020202020204" pitchFamily="34" charset="0"/>
                <a:ea typeface="Adobe Kaiti Std R" pitchFamily="18" charset="-128"/>
                <a:cs typeface="Arial" panose="020B0604020202020204" pitchFamily="34" charset="0"/>
              </a:rPr>
              <a:t>	</a:t>
            </a:r>
            <a:r>
              <a:rPr lang="en-US" sz="3300" dirty="0" smtClean="0">
                <a:solidFill>
                  <a:srgbClr val="000000"/>
                </a:solidFill>
                <a:latin typeface="Arial" panose="020B0604020202020204" pitchFamily="34" charset="0"/>
                <a:ea typeface="Adobe Kaiti Std R" pitchFamily="18" charset="-128"/>
                <a:cs typeface="Arial" panose="020B0604020202020204" pitchFamily="34" charset="0"/>
              </a:rPr>
              <a:t>       Introduction </a:t>
            </a:r>
            <a:r>
              <a:rPr lang="en-US" sz="3300" dirty="0">
                <a:solidFill>
                  <a:srgbClr val="000000"/>
                </a:solidFill>
                <a:latin typeface="Arial" panose="020B0604020202020204" pitchFamily="34" charset="0"/>
                <a:ea typeface="Adobe Kaiti Std R" pitchFamily="18" charset="-128"/>
                <a:cs typeface="Arial" panose="020B0604020202020204" pitchFamily="34" charset="0"/>
              </a:rPr>
              <a:t>to Computer Coding  – 6 Contact hours</a:t>
            </a:r>
          </a:p>
          <a:p>
            <a:endParaRPr lang="en-US" sz="2500" i="1" dirty="0">
              <a:solidFill>
                <a:srgbClr val="000000"/>
              </a:solidFill>
              <a:latin typeface="Arial" panose="020B0604020202020204" pitchFamily="34" charset="0"/>
              <a:ea typeface="Adobe Kaiti Std R" pitchFamily="18" charset="-128"/>
              <a:cs typeface="Arial" panose="020B0604020202020204" pitchFamily="34" charset="0"/>
            </a:endParaRPr>
          </a:p>
          <a:p>
            <a:r>
              <a:rPr lang="en-US" sz="3200" i="1" dirty="0">
                <a:solidFill>
                  <a:srgbClr val="000000"/>
                </a:solidFill>
                <a:latin typeface="Arial" panose="020B0604020202020204" pitchFamily="34" charset="0"/>
                <a:ea typeface="Adobe Kaiti Std R" pitchFamily="18" charset="-128"/>
                <a:cs typeface="Arial" panose="020B0604020202020204" pitchFamily="34" charset="0"/>
              </a:rPr>
              <a:t>Testing Week &amp; Project Presentations (Week 6) </a:t>
            </a:r>
          </a:p>
          <a:p>
            <a:endParaRPr lang="en-US" sz="2900" dirty="0">
              <a:solidFill>
                <a:srgbClr val="000000"/>
              </a:solidFill>
              <a:latin typeface="Adobe Kaiti Std R" pitchFamily="18" charset="-128"/>
              <a:ea typeface="Adobe Kaiti Std R" pitchFamily="18" charset="-128"/>
            </a:endParaRPr>
          </a:p>
          <a:p>
            <a:endParaRPr lang="en-US" sz="2400" dirty="0">
              <a:latin typeface="Adobe Kaiti Std R" pitchFamily="18" charset="-128"/>
              <a:ea typeface="Adobe Kaiti Std R" pitchFamily="18" charset="-128"/>
            </a:endParaRPr>
          </a:p>
        </p:txBody>
      </p:sp>
    </p:spTree>
    <p:extLst>
      <p:ext uri="{BB962C8B-B14F-4D97-AF65-F5344CB8AC3E}">
        <p14:creationId xmlns:p14="http://schemas.microsoft.com/office/powerpoint/2010/main" val="3237637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2880"/>
            <a:ext cx="8596668" cy="1110343"/>
          </a:xfrm>
        </p:spPr>
        <p:txBody>
          <a:bodyPr>
            <a:normAutofit fontScale="90000"/>
          </a:bodyPr>
          <a:lstStyle/>
          <a:p>
            <a:pPr algn="ctr"/>
            <a:r>
              <a:rPr lang="en-US" sz="4800" dirty="0" smtClean="0">
                <a:solidFill>
                  <a:schemeClr val="accent2">
                    <a:lumMod val="50000"/>
                  </a:schemeClr>
                </a:solidFill>
                <a:latin typeface="Adobe Kaiti Std R" pitchFamily="18" charset="-128"/>
                <a:ea typeface="Adobe Kaiti Std R" pitchFamily="18" charset="-128"/>
              </a:rPr>
              <a:t>About Blast Detroit</a:t>
            </a:r>
            <a:br>
              <a:rPr lang="en-US" sz="4800" dirty="0" smtClean="0">
                <a:solidFill>
                  <a:schemeClr val="accent2">
                    <a:lumMod val="50000"/>
                  </a:schemeClr>
                </a:solidFill>
                <a:latin typeface="Adobe Kaiti Std R" pitchFamily="18" charset="-128"/>
                <a:ea typeface="Adobe Kaiti Std R" pitchFamily="18" charset="-128"/>
              </a:rPr>
            </a:br>
            <a:r>
              <a:rPr lang="en-US" sz="2200" b="1" dirty="0" smtClean="0">
                <a:solidFill>
                  <a:schemeClr val="accent2">
                    <a:lumMod val="50000"/>
                  </a:schemeClr>
                </a:solidFill>
                <a:latin typeface="Adobe Kaiti Std R" pitchFamily="18" charset="-128"/>
                <a:ea typeface="Adobe Kaiti Std R" pitchFamily="18" charset="-128"/>
              </a:rPr>
              <a:t>Improving lives and Communities</a:t>
            </a:r>
            <a:endParaRPr lang="en-US" sz="2200" b="1" dirty="0">
              <a:solidFill>
                <a:schemeClr val="accent2">
                  <a:lumMod val="50000"/>
                </a:schemeClr>
              </a:solidFill>
              <a:latin typeface="Adobe Kaiti Std R" pitchFamily="18" charset="-128"/>
              <a:ea typeface="Adobe Kaiti Std R" pitchFamily="18" charset="-128"/>
            </a:endParaRPr>
          </a:p>
        </p:txBody>
      </p:sp>
      <p:sp>
        <p:nvSpPr>
          <p:cNvPr id="3" name="Content Placeholder 2"/>
          <p:cNvSpPr>
            <a:spLocks noGrp="1"/>
          </p:cNvSpPr>
          <p:nvPr>
            <p:ph idx="1"/>
          </p:nvPr>
        </p:nvSpPr>
        <p:spPr>
          <a:xfrm>
            <a:off x="404949" y="1404258"/>
            <a:ext cx="9117874" cy="5649686"/>
          </a:xfrm>
        </p:spPr>
        <p:txBody>
          <a:bodyPr>
            <a:normAutofit/>
          </a:bodyPr>
          <a:lstStyle/>
          <a:p>
            <a:pPr marL="0" lvl="0" indent="0" fontAlgn="base">
              <a:spcBef>
                <a:spcPts val="0"/>
              </a:spcBef>
              <a:buNone/>
              <a:tabLst>
                <a:tab pos="457200" algn="l"/>
              </a:tabLst>
            </a:pPr>
            <a:r>
              <a:rPr lang="en-US" sz="2700" dirty="0">
                <a:solidFill>
                  <a:schemeClr val="tx1"/>
                </a:solidFill>
                <a:latin typeface="Adobe Kaiti Std R" pitchFamily="18" charset="-128"/>
                <a:ea typeface="Adobe Kaiti Std R" pitchFamily="18" charset="-128"/>
                <a:cs typeface="Arial" panose="020B0604020202020204" pitchFamily="34" charset="0"/>
              </a:rPr>
              <a:t> </a:t>
            </a:r>
            <a:r>
              <a:rPr lang="en-US" sz="2700" dirty="0" smtClean="0">
                <a:solidFill>
                  <a:schemeClr val="tx1"/>
                </a:solidFill>
                <a:latin typeface="Adobe Kaiti Std R" pitchFamily="18" charset="-128"/>
                <a:ea typeface="Adobe Kaiti Std R" pitchFamily="18" charset="-128"/>
                <a:cs typeface="Arial" panose="020B0604020202020204" pitchFamily="34" charset="0"/>
              </a:rPr>
              <a:t>                 Non Profit Organization 501 c 3 </a:t>
            </a:r>
            <a:endParaRPr lang="en-US" sz="2700" dirty="0">
              <a:solidFill>
                <a:schemeClr val="tx1"/>
              </a:solidFill>
              <a:latin typeface="Adobe Kaiti Std R" pitchFamily="18" charset="-128"/>
              <a:ea typeface="Adobe Kaiti Std R" pitchFamily="18" charset="-128"/>
              <a:cs typeface="Arial" panose="020B0604020202020204" pitchFamily="34" charset="0"/>
            </a:endParaRPr>
          </a:p>
          <a:p>
            <a:pPr lvl="0" fontAlgn="base">
              <a:spcBef>
                <a:spcPts val="0"/>
              </a:spcBef>
              <a:buFont typeface="Wingdings" panose="05000000000000000000" pitchFamily="2" charset="2"/>
              <a:buChar char=""/>
              <a:tabLst>
                <a:tab pos="457200" algn="l"/>
              </a:tabLst>
            </a:pPr>
            <a:r>
              <a:rPr lang="en-US" sz="2700" dirty="0" smtClean="0">
                <a:solidFill>
                  <a:schemeClr val="tx1"/>
                </a:solidFill>
                <a:latin typeface="Adobe Kaiti Std R" pitchFamily="18" charset="-128"/>
                <a:ea typeface="Adobe Kaiti Std R" pitchFamily="18" charset="-128"/>
                <a:cs typeface="Arial" panose="020B0604020202020204" pitchFamily="34" charset="0"/>
              </a:rPr>
              <a:t>Computer Science IT Bootcamps</a:t>
            </a:r>
          </a:p>
          <a:p>
            <a:pPr lvl="0" fontAlgn="base">
              <a:spcBef>
                <a:spcPts val="0"/>
              </a:spcBef>
              <a:buFont typeface="Wingdings" panose="05000000000000000000" pitchFamily="2" charset="2"/>
              <a:buChar char=""/>
              <a:tabLst>
                <a:tab pos="457200" algn="l"/>
              </a:tabLst>
            </a:pPr>
            <a:r>
              <a:rPr lang="en-US" sz="2700" dirty="0" smtClean="0">
                <a:solidFill>
                  <a:schemeClr val="tx1"/>
                </a:solidFill>
                <a:latin typeface="Adobe Kaiti Std R" pitchFamily="18" charset="-128"/>
                <a:ea typeface="Adobe Kaiti Std R" pitchFamily="18" charset="-128"/>
                <a:cs typeface="Arial" panose="020B0604020202020204" pitchFamily="34" charset="0"/>
              </a:rPr>
              <a:t>Construction Trades Skills Development</a:t>
            </a:r>
            <a:endParaRPr lang="en-US" sz="2700" dirty="0">
              <a:solidFill>
                <a:schemeClr val="tx1"/>
              </a:solidFill>
              <a:latin typeface="Adobe Kaiti Std R" pitchFamily="18" charset="-128"/>
              <a:ea typeface="Adobe Kaiti Std R" pitchFamily="18" charset="-128"/>
              <a:cs typeface="Arial" panose="020B0604020202020204" pitchFamily="34" charset="0"/>
            </a:endParaRPr>
          </a:p>
          <a:p>
            <a:pPr lvl="0" fontAlgn="base">
              <a:spcBef>
                <a:spcPts val="0"/>
              </a:spcBef>
              <a:buFont typeface="Wingdings" panose="05000000000000000000" pitchFamily="2" charset="2"/>
              <a:buChar char=""/>
              <a:tabLst>
                <a:tab pos="457200" algn="l"/>
              </a:tabLst>
            </a:pPr>
            <a:r>
              <a:rPr lang="en-US" sz="2700" dirty="0" smtClean="0">
                <a:solidFill>
                  <a:schemeClr val="tx1"/>
                </a:solidFill>
                <a:latin typeface="Adobe Kaiti Std R" pitchFamily="18" charset="-128"/>
                <a:ea typeface="Adobe Kaiti Std R" pitchFamily="18" charset="-128"/>
                <a:cs typeface="Arial" panose="020B0604020202020204" pitchFamily="34" charset="0"/>
              </a:rPr>
              <a:t>Community Development Entity (CDE)</a:t>
            </a:r>
            <a:endParaRPr lang="en-US" sz="2700" dirty="0">
              <a:solidFill>
                <a:schemeClr val="tx1"/>
              </a:solidFill>
              <a:latin typeface="Adobe Kaiti Std R" pitchFamily="18" charset="-128"/>
              <a:ea typeface="Adobe Kaiti Std R" pitchFamily="18" charset="-128"/>
              <a:cs typeface="Arial" panose="020B0604020202020204" pitchFamily="34" charset="0"/>
            </a:endParaRPr>
          </a:p>
          <a:p>
            <a:pPr lvl="0" fontAlgn="base">
              <a:spcBef>
                <a:spcPts val="0"/>
              </a:spcBef>
              <a:buFont typeface="Wingdings" panose="05000000000000000000" pitchFamily="2" charset="2"/>
              <a:buChar char=""/>
              <a:tabLst>
                <a:tab pos="457200" algn="l"/>
              </a:tabLst>
            </a:pPr>
            <a:r>
              <a:rPr lang="en-US" sz="2700" dirty="0" smtClean="0">
                <a:solidFill>
                  <a:schemeClr val="tx1"/>
                </a:solidFill>
                <a:latin typeface="Adobe Kaiti Std R" pitchFamily="18" charset="-128"/>
                <a:ea typeface="Adobe Kaiti Std R" pitchFamily="18" charset="-128"/>
                <a:cs typeface="Arial" panose="020B0604020202020204" pitchFamily="34" charset="0"/>
              </a:rPr>
              <a:t>Literacy Provider For Youth in Foster Care </a:t>
            </a:r>
            <a:endParaRPr lang="en-US" sz="2700" dirty="0">
              <a:solidFill>
                <a:schemeClr val="tx1"/>
              </a:solidFill>
              <a:latin typeface="Adobe Kaiti Std R" pitchFamily="18" charset="-128"/>
              <a:ea typeface="Adobe Kaiti Std R" pitchFamily="18" charset="-128"/>
              <a:cs typeface="Arial" panose="020B0604020202020204" pitchFamily="34" charset="0"/>
            </a:endParaRPr>
          </a:p>
          <a:p>
            <a:pPr lvl="0" fontAlgn="base">
              <a:spcBef>
                <a:spcPts val="0"/>
              </a:spcBef>
              <a:buFont typeface="Wingdings" panose="05000000000000000000" pitchFamily="2" charset="2"/>
              <a:buChar char=""/>
              <a:tabLst>
                <a:tab pos="457200" algn="l"/>
              </a:tabLst>
            </a:pPr>
            <a:r>
              <a:rPr lang="en-US" sz="2700" dirty="0" smtClean="0">
                <a:solidFill>
                  <a:schemeClr val="tx1"/>
                </a:solidFill>
                <a:latin typeface="Adobe Kaiti Std R" pitchFamily="18" charset="-128"/>
                <a:ea typeface="Adobe Kaiti Std R" pitchFamily="18" charset="-128"/>
                <a:cs typeface="Arial" panose="020B0604020202020204" pitchFamily="34" charset="0"/>
              </a:rPr>
              <a:t>Wayne State University Academics, Athletics Youth Camps &amp; Skills Trades Training for Youth</a:t>
            </a:r>
          </a:p>
          <a:p>
            <a:pPr lvl="0" fontAlgn="base">
              <a:spcBef>
                <a:spcPts val="0"/>
              </a:spcBef>
              <a:buFont typeface="Wingdings" panose="05000000000000000000" pitchFamily="2" charset="2"/>
              <a:buChar char=""/>
              <a:tabLst>
                <a:tab pos="457200" algn="l"/>
              </a:tabLst>
            </a:pPr>
            <a:r>
              <a:rPr lang="en-US" sz="2700" dirty="0" smtClean="0">
                <a:solidFill>
                  <a:schemeClr val="tx1"/>
                </a:solidFill>
                <a:latin typeface="Adobe Kaiti Std R" pitchFamily="18" charset="-128"/>
                <a:ea typeface="Adobe Kaiti Std R" pitchFamily="18" charset="-128"/>
                <a:cs typeface="Arial" panose="020B0604020202020204" pitchFamily="34" charset="0"/>
              </a:rPr>
              <a:t>Returning Citizens Skills Trades Development</a:t>
            </a:r>
          </a:p>
          <a:p>
            <a:pPr lvl="0" fontAlgn="base">
              <a:spcBef>
                <a:spcPts val="0"/>
              </a:spcBef>
              <a:buFont typeface="Wingdings" panose="05000000000000000000" pitchFamily="2" charset="2"/>
              <a:buChar char=""/>
              <a:tabLst>
                <a:tab pos="457200" algn="l"/>
              </a:tabLst>
            </a:pPr>
            <a:r>
              <a:rPr lang="en-US" sz="2700" dirty="0" smtClean="0">
                <a:solidFill>
                  <a:schemeClr val="tx1"/>
                </a:solidFill>
                <a:latin typeface="Adobe Kaiti Std R" pitchFamily="18" charset="-128"/>
                <a:ea typeface="Adobe Kaiti Std R" pitchFamily="18" charset="-128"/>
                <a:cs typeface="Arial" panose="020B0604020202020204" pitchFamily="34" charset="0"/>
              </a:rPr>
              <a:t>Michigan Rehabilitation Vendor for the Disabled </a:t>
            </a:r>
          </a:p>
          <a:p>
            <a:pPr lvl="0" fontAlgn="base">
              <a:spcBef>
                <a:spcPts val="0"/>
              </a:spcBef>
              <a:buFont typeface="Wingdings" panose="05000000000000000000" pitchFamily="2" charset="2"/>
              <a:buChar char=""/>
              <a:tabLst>
                <a:tab pos="457200" algn="l"/>
              </a:tabLst>
            </a:pPr>
            <a:r>
              <a:rPr lang="en-US" sz="2700" dirty="0" smtClean="0">
                <a:solidFill>
                  <a:schemeClr val="tx1"/>
                </a:solidFill>
                <a:latin typeface="Adobe Kaiti Std R" pitchFamily="18" charset="-128"/>
                <a:ea typeface="Adobe Kaiti Std R" pitchFamily="18" charset="-128"/>
                <a:cs typeface="Arial" panose="020B0604020202020204" pitchFamily="34" charset="0"/>
              </a:rPr>
              <a:t>Michigan Skills Trades Awareness </a:t>
            </a:r>
          </a:p>
          <a:p>
            <a:pPr lvl="0" fontAlgn="base">
              <a:spcBef>
                <a:spcPts val="0"/>
              </a:spcBef>
              <a:buFont typeface="Wingdings" panose="05000000000000000000" pitchFamily="2" charset="2"/>
              <a:buChar char=""/>
              <a:tabLst>
                <a:tab pos="457200" algn="l"/>
              </a:tabLst>
            </a:pPr>
            <a:endParaRPr lang="en-US" sz="2600" dirty="0">
              <a:solidFill>
                <a:schemeClr val="tx1"/>
              </a:solidFill>
              <a:latin typeface="Times New Roman" panose="02020603050405020304" pitchFamily="18" charset="0"/>
              <a:ea typeface="Times New Roman" panose="02020603050405020304" pitchFamily="18" charset="0"/>
            </a:endParaRPr>
          </a:p>
          <a:p>
            <a:pPr marL="0" lvl="0" indent="0" fontAlgn="base">
              <a:spcBef>
                <a:spcPts val="0"/>
              </a:spcBef>
              <a:buNone/>
              <a:tabLst>
                <a:tab pos="457200" algn="l"/>
              </a:tabLst>
            </a:pPr>
            <a:r>
              <a:rPr lang="en-US" sz="2400" dirty="0" smtClean="0">
                <a:solidFill>
                  <a:srgbClr val="003366"/>
                </a:solidFill>
                <a:latin typeface="Century Schoolbook" panose="02040604050505020304" pitchFamily="18" charset="0"/>
              </a:rPr>
              <a:t> </a:t>
            </a:r>
            <a:endParaRPr lang="en-US" sz="2400" dirty="0">
              <a:latin typeface="Times New Roman" panose="02020603050405020304" pitchFamily="18" charset="0"/>
              <a:ea typeface="Times New Roman" panose="02020603050405020304" pitchFamily="18" charset="0"/>
            </a:endParaRPr>
          </a:p>
          <a:p>
            <a:pPr marL="0" marR="0">
              <a:lnSpc>
                <a:spcPct val="115000"/>
              </a:lnSpc>
              <a:spcBef>
                <a:spcPts val="0"/>
              </a:spcBef>
              <a:spcAft>
                <a:spcPts val="100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83754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593272"/>
            <a:ext cx="9095014" cy="1320800"/>
          </a:xfrm>
        </p:spPr>
        <p:txBody>
          <a:bodyPr/>
          <a:lstStyle/>
          <a:p>
            <a:r>
              <a:rPr lang="en-US" b="1" dirty="0" smtClean="0">
                <a:solidFill>
                  <a:schemeClr val="accent2">
                    <a:lumMod val="50000"/>
                  </a:schemeClr>
                </a:solidFill>
                <a:latin typeface="Adobe Kaiti Std R" pitchFamily="18" charset="-128"/>
                <a:ea typeface="Adobe Kaiti Std R" pitchFamily="18" charset="-128"/>
              </a:rPr>
              <a:t>    </a:t>
            </a:r>
            <a:r>
              <a:rPr lang="en-US" sz="3200" b="1" dirty="0" smtClean="0">
                <a:solidFill>
                  <a:schemeClr val="accent2">
                    <a:lumMod val="50000"/>
                  </a:schemeClr>
                </a:solidFill>
                <a:latin typeface="Adobe Kaiti Std R" pitchFamily="18" charset="-128"/>
                <a:ea typeface="Adobe Kaiti Std R" pitchFamily="18" charset="-128"/>
              </a:rPr>
              <a:t>Blast Skills Trades Performance Project</a:t>
            </a:r>
            <a:endParaRPr lang="en-US" sz="3200" b="1" dirty="0">
              <a:solidFill>
                <a:schemeClr val="accent2">
                  <a:lumMod val="50000"/>
                </a:schemeClr>
              </a:solidFill>
              <a:latin typeface="Adobe Kaiti Std R" pitchFamily="18" charset="-128"/>
              <a:ea typeface="Adobe Kaiti Std R" pitchFamily="18" charset="-128"/>
            </a:endParaRPr>
          </a:p>
        </p:txBody>
      </p:sp>
      <p:sp>
        <p:nvSpPr>
          <p:cNvPr id="3" name="Content Placeholder 2"/>
          <p:cNvSpPr>
            <a:spLocks noGrp="1"/>
          </p:cNvSpPr>
          <p:nvPr>
            <p:ph idx="1"/>
          </p:nvPr>
        </p:nvSpPr>
        <p:spPr>
          <a:xfrm>
            <a:off x="310244" y="832758"/>
            <a:ext cx="9029700" cy="5845628"/>
          </a:xfrm>
        </p:spPr>
        <p:txBody>
          <a:bodyPr>
            <a:normAutofit/>
          </a:bodyPr>
          <a:lstStyle/>
          <a:p>
            <a:pPr lvl="1" fontAlgn="base"/>
            <a:endParaRPr lang="en-US" dirty="0" smtClean="0"/>
          </a:p>
          <a:p>
            <a:pPr marL="457200" lvl="1" indent="0" fontAlgn="base">
              <a:buNone/>
            </a:pPr>
            <a:r>
              <a:rPr lang="en-US" sz="2000" dirty="0" smtClean="0">
                <a:latin typeface="Arial" panose="020B0604020202020204" pitchFamily="34" charset="0"/>
                <a:ea typeface="Adobe Heiti Std R" pitchFamily="34" charset="-128"/>
                <a:cs typeface="Arial" panose="020B0604020202020204" pitchFamily="34" charset="0"/>
              </a:rPr>
              <a:t>Blast will train individuals in basic to advanced Computer Science  IT Skills who are unemployed, underemployed, adults, youth and returning citizens who lack the necessary computer knowledge skills to advance in computer related careers.</a:t>
            </a:r>
            <a:endParaRPr lang="en-US" sz="2000" dirty="0">
              <a:latin typeface="Arial" panose="020B0604020202020204" pitchFamily="34" charset="0"/>
              <a:ea typeface="Adobe Heiti Std R" pitchFamily="34" charset="-128"/>
              <a:cs typeface="Arial" panose="020B0604020202020204" pitchFamily="34" charset="0"/>
            </a:endParaRPr>
          </a:p>
          <a:p>
            <a:pPr lvl="1" fontAlgn="base"/>
            <a:endParaRPr lang="en-US" sz="2000" dirty="0" smtClean="0">
              <a:latin typeface="Arial" panose="020B0604020202020204" pitchFamily="34" charset="0"/>
              <a:ea typeface="Adobe Kaiti Std R" pitchFamily="18" charset="-128"/>
              <a:cs typeface="Arial" panose="020B0604020202020204" pitchFamily="34" charset="0"/>
            </a:endParaRPr>
          </a:p>
          <a:p>
            <a:pPr lvl="1" fontAlgn="base"/>
            <a:r>
              <a:rPr lang="en-US" sz="2000" dirty="0" smtClean="0">
                <a:latin typeface="Arial" panose="020B0604020202020204" pitchFamily="34" charset="0"/>
                <a:ea typeface="Adobe Kaiti Std R" pitchFamily="18" charset="-128"/>
                <a:cs typeface="Arial" panose="020B0604020202020204" pitchFamily="34" charset="0"/>
              </a:rPr>
              <a:t>Understanding computer science  related careers</a:t>
            </a:r>
          </a:p>
          <a:p>
            <a:pPr lvl="1" fontAlgn="base"/>
            <a:r>
              <a:rPr lang="en-US" sz="2000" dirty="0" smtClean="0">
                <a:latin typeface="Arial" panose="020B0604020202020204" pitchFamily="34" charset="0"/>
                <a:ea typeface="Adobe Kaiti Std R" pitchFamily="18" charset="-128"/>
                <a:cs typeface="Arial" panose="020B0604020202020204" pitchFamily="34" charset="0"/>
              </a:rPr>
              <a:t>Install computer hardware, software and firewall protection </a:t>
            </a:r>
            <a:endParaRPr lang="en-US" sz="2000" dirty="0">
              <a:latin typeface="Arial" panose="020B0604020202020204" pitchFamily="34" charset="0"/>
              <a:ea typeface="Adobe Kaiti Std R" pitchFamily="18" charset="-128"/>
              <a:cs typeface="Arial" panose="020B0604020202020204" pitchFamily="34" charset="0"/>
            </a:endParaRPr>
          </a:p>
          <a:p>
            <a:pPr lvl="1" fontAlgn="base"/>
            <a:r>
              <a:rPr lang="en-US" sz="2000" dirty="0" smtClean="0">
                <a:latin typeface="Arial" panose="020B0604020202020204" pitchFamily="34" charset="0"/>
                <a:ea typeface="Adobe Kaiti Std R" pitchFamily="18" charset="-128"/>
                <a:cs typeface="Arial" panose="020B0604020202020204" pitchFamily="34" charset="0"/>
              </a:rPr>
              <a:t>Diagnostic hardware software performance </a:t>
            </a:r>
            <a:endParaRPr lang="en-US" sz="2000" dirty="0">
              <a:latin typeface="Arial" panose="020B0604020202020204" pitchFamily="34" charset="0"/>
              <a:ea typeface="Adobe Kaiti Std R" pitchFamily="18" charset="-128"/>
              <a:cs typeface="Arial" panose="020B0604020202020204" pitchFamily="34" charset="0"/>
            </a:endParaRPr>
          </a:p>
          <a:p>
            <a:pPr lvl="1" fontAlgn="base"/>
            <a:r>
              <a:rPr lang="en-US" sz="2000" dirty="0">
                <a:latin typeface="Arial" panose="020B0604020202020204" pitchFamily="34" charset="0"/>
                <a:ea typeface="Adobe Kaiti Std R" pitchFamily="18" charset="-128"/>
                <a:cs typeface="Arial" panose="020B0604020202020204" pitchFamily="34" charset="0"/>
              </a:rPr>
              <a:t>U</a:t>
            </a:r>
            <a:r>
              <a:rPr lang="en-US" sz="2000" dirty="0" smtClean="0">
                <a:latin typeface="Arial" panose="020B0604020202020204" pitchFamily="34" charset="0"/>
                <a:ea typeface="Adobe Kaiti Std R" pitchFamily="18" charset="-128"/>
                <a:cs typeface="Arial" panose="020B0604020202020204" pitchFamily="34" charset="0"/>
              </a:rPr>
              <a:t>pgrading hardware. Software and Anti Virus </a:t>
            </a:r>
          </a:p>
          <a:p>
            <a:pPr lvl="1" fontAlgn="base"/>
            <a:r>
              <a:rPr lang="en-US" sz="2000" dirty="0" smtClean="0">
                <a:latin typeface="Arial" panose="020B0604020202020204" pitchFamily="34" charset="0"/>
                <a:ea typeface="Adobe Kaiti Std R" pitchFamily="18" charset="-128"/>
                <a:cs typeface="Arial" panose="020B0604020202020204" pitchFamily="34" charset="0"/>
              </a:rPr>
              <a:t>Gaining mastery over Microsoft Office Software (MOS)</a:t>
            </a:r>
          </a:p>
          <a:p>
            <a:pPr lvl="1" fontAlgn="base"/>
            <a:r>
              <a:rPr lang="en-US" sz="2000" dirty="0" smtClean="0">
                <a:latin typeface="Arial" panose="020B0604020202020204" pitchFamily="34" charset="0"/>
                <a:ea typeface="Adobe Kaiti Std R" pitchFamily="18" charset="-128"/>
                <a:cs typeface="Arial" panose="020B0604020202020204" pitchFamily="34" charset="0"/>
              </a:rPr>
              <a:t>Installing and checking operating systems functionality </a:t>
            </a:r>
          </a:p>
          <a:p>
            <a:pPr lvl="1" fontAlgn="base"/>
            <a:r>
              <a:rPr lang="en-US" sz="2000" dirty="0" smtClean="0">
                <a:latin typeface="Arial" panose="020B0604020202020204" pitchFamily="34" charset="0"/>
                <a:ea typeface="Adobe Kaiti Std R" pitchFamily="18" charset="-128"/>
                <a:cs typeface="Arial" panose="020B0604020202020204" pitchFamily="34" charset="0"/>
              </a:rPr>
              <a:t>Internet</a:t>
            </a:r>
            <a:r>
              <a:rPr lang="en-US" sz="2000" dirty="0">
                <a:latin typeface="Arial" panose="020B0604020202020204" pitchFamily="34" charset="0"/>
                <a:ea typeface="Adobe Kaiti Std R" pitchFamily="18" charset="-128"/>
                <a:cs typeface="Arial" panose="020B0604020202020204" pitchFamily="34" charset="0"/>
              </a:rPr>
              <a:t> </a:t>
            </a:r>
            <a:r>
              <a:rPr lang="en-US" sz="2000" dirty="0" smtClean="0">
                <a:latin typeface="Arial" panose="020B0604020202020204" pitchFamily="34" charset="0"/>
                <a:ea typeface="Adobe Kaiti Std R" pitchFamily="18" charset="-128"/>
                <a:cs typeface="Arial" panose="020B0604020202020204" pitchFamily="34" charset="0"/>
              </a:rPr>
              <a:t>connections </a:t>
            </a:r>
            <a:r>
              <a:rPr lang="en-US" sz="2000" dirty="0" smtClean="0">
                <a:latin typeface="Arial" panose="020B0604020202020204" pitchFamily="34" charset="0"/>
                <a:ea typeface="Adobe Kaiti Std R" pitchFamily="18" charset="-128"/>
                <a:cs typeface="Arial" panose="020B0604020202020204" pitchFamily="34" charset="0"/>
              </a:rPr>
              <a:t>and diagnostics </a:t>
            </a:r>
            <a:endParaRPr lang="en-US" sz="2000" dirty="0">
              <a:latin typeface="Arial" panose="020B0604020202020204" pitchFamily="34" charset="0"/>
              <a:ea typeface="Adobe Kaiti Std R" pitchFamily="18" charset="-128"/>
              <a:cs typeface="Arial" panose="020B0604020202020204" pitchFamily="34" charset="0"/>
            </a:endParaRPr>
          </a:p>
          <a:p>
            <a:pPr fontAlgn="base"/>
            <a:endParaRPr lang="en-US" sz="2000" dirty="0">
              <a:latin typeface="Arial" panose="020B0604020202020204" pitchFamily="34" charset="0"/>
              <a:ea typeface="Adobe Kaiti Std R" pitchFamily="18" charset="-128"/>
              <a:cs typeface="Arial" panose="020B0604020202020204" pitchFamily="34" charset="0"/>
            </a:endParaRPr>
          </a:p>
          <a:p>
            <a:endPar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810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Adobe Kaiti Std R" pitchFamily="18" charset="-128"/>
                <a:ea typeface="Adobe Kaiti Std R" pitchFamily="18" charset="-128"/>
              </a:rPr>
              <a:t>      </a:t>
            </a:r>
            <a:r>
              <a:rPr lang="en-US" sz="3200" dirty="0" smtClean="0">
                <a:solidFill>
                  <a:schemeClr val="accent2">
                    <a:lumMod val="50000"/>
                  </a:schemeClr>
                </a:solidFill>
                <a:latin typeface="Adobe Kaiti Std R" pitchFamily="18" charset="-128"/>
                <a:ea typeface="Adobe Kaiti Std R" pitchFamily="18" charset="-128"/>
              </a:rPr>
              <a:t>Blast Skills Trades Project Agreement</a:t>
            </a:r>
            <a:endParaRPr lang="en-US" sz="3200" dirty="0">
              <a:solidFill>
                <a:schemeClr val="accent2">
                  <a:lumMod val="50000"/>
                </a:schemeClr>
              </a:solidFill>
              <a:latin typeface="Adobe Kaiti Std R" pitchFamily="18" charset="-128"/>
              <a:ea typeface="Adobe Kaiti Std R" pitchFamily="18" charset="-128"/>
            </a:endParaRPr>
          </a:p>
        </p:txBody>
      </p:sp>
      <p:sp>
        <p:nvSpPr>
          <p:cNvPr id="3" name="Content Placeholder 2"/>
          <p:cNvSpPr>
            <a:spLocks noGrp="1"/>
          </p:cNvSpPr>
          <p:nvPr>
            <p:ph idx="1"/>
          </p:nvPr>
        </p:nvSpPr>
        <p:spPr>
          <a:xfrm>
            <a:off x="677334" y="1423851"/>
            <a:ext cx="8596668" cy="5264332"/>
          </a:xfrm>
        </p:spPr>
        <p:txBody>
          <a:bodyPr>
            <a:noAutofit/>
          </a:bodyPr>
          <a:lstStyle/>
          <a:p>
            <a:r>
              <a:rPr lang="en-US" sz="2000" dirty="0" smtClean="0">
                <a:latin typeface="Arial" panose="020B0604020202020204" pitchFamily="34" charset="0"/>
                <a:ea typeface="Adobe Kaiti Std R" pitchFamily="18" charset="-128"/>
                <a:cs typeface="Arial" panose="020B0604020202020204" pitchFamily="34" charset="0"/>
              </a:rPr>
              <a:t>The project agreement is to ensure Blast IT Bootcamp participants  are provided above industry standard related training instructions for entry level computer related careers </a:t>
            </a:r>
          </a:p>
          <a:p>
            <a:endParaRPr lang="en-US" sz="2000" dirty="0">
              <a:latin typeface="Adobe Kaiti Std R" pitchFamily="18" charset="-128"/>
              <a:ea typeface="Adobe Kaiti Std R" pitchFamily="18" charset="-128"/>
              <a:cs typeface="Arial" panose="020B0604020202020204" pitchFamily="34" charset="0"/>
            </a:endParaRPr>
          </a:p>
          <a:p>
            <a:r>
              <a:rPr lang="en-US" sz="2000" dirty="0" smtClean="0">
                <a:latin typeface="Arial" panose="020B0604020202020204" pitchFamily="34" charset="0"/>
                <a:ea typeface="Adobe Kaiti Std R" pitchFamily="18" charset="-128"/>
                <a:cs typeface="Arial" panose="020B0604020202020204" pitchFamily="34" charset="0"/>
              </a:rPr>
              <a:t>Blast Detroit will work with employers,  city and state initiatives to build a skills trades workforce and Michigan's Going Pro Campaign to increase Skilled Trades Opportunities, promote efficiency to help train and employ </a:t>
            </a:r>
            <a:r>
              <a:rPr lang="en-US" sz="2000" dirty="0" smtClean="0">
                <a:latin typeface="Arial" panose="020B0604020202020204" pitchFamily="34" charset="0"/>
                <a:ea typeface="Adobe Kaiti Std R" pitchFamily="18" charset="-128"/>
                <a:cs typeface="Arial" panose="020B0604020202020204" pitchFamily="34" charset="0"/>
              </a:rPr>
              <a:t>low </a:t>
            </a:r>
            <a:r>
              <a:rPr lang="en-US" sz="2000" dirty="0" smtClean="0">
                <a:latin typeface="Arial" panose="020B0604020202020204" pitchFamily="34" charset="0"/>
                <a:ea typeface="Adobe Kaiti Std R" pitchFamily="18" charset="-128"/>
                <a:cs typeface="Arial" panose="020B0604020202020204" pitchFamily="34" charset="0"/>
              </a:rPr>
              <a:t>skilled individuals.</a:t>
            </a:r>
          </a:p>
          <a:p>
            <a:r>
              <a:rPr lang="en-US" sz="2000" dirty="0" smtClean="0">
                <a:latin typeface="Arial" panose="020B0604020202020204" pitchFamily="34" charset="0"/>
                <a:ea typeface="Adobe Kaiti Std R" pitchFamily="18" charset="-128"/>
                <a:cs typeface="Arial" panose="020B0604020202020204" pitchFamily="34" charset="0"/>
              </a:rPr>
              <a:t>Blast Detroit Computer IT Bootcamp Participants will be introduced to Computer Coding and Mobile </a:t>
            </a:r>
            <a:r>
              <a:rPr lang="en-US" sz="2000" dirty="0" smtClean="0">
                <a:latin typeface="Arial" panose="020B0604020202020204" pitchFamily="34" charset="0"/>
                <a:ea typeface="Adobe Kaiti Std R" pitchFamily="18" charset="-128"/>
                <a:cs typeface="Arial" panose="020B0604020202020204" pitchFamily="34" charset="0"/>
              </a:rPr>
              <a:t>Technology efficiency </a:t>
            </a:r>
            <a:endParaRPr lang="en-US" sz="2000" dirty="0" smtClean="0">
              <a:latin typeface="Arial" panose="020B0604020202020204" pitchFamily="34" charset="0"/>
              <a:ea typeface="Adobe Kaiti Std R" pitchFamily="18" charset="-128"/>
              <a:cs typeface="Arial" panose="020B0604020202020204" pitchFamily="34" charset="0"/>
            </a:endParaRPr>
          </a:p>
          <a:p>
            <a:endParaRPr lang="en-US" sz="2000" dirty="0">
              <a:latin typeface="Arial" panose="020B0604020202020204" pitchFamily="34" charset="0"/>
              <a:ea typeface="Adobe Kaiti Std R" pitchFamily="18" charset="-128"/>
              <a:cs typeface="Arial" panose="020B0604020202020204" pitchFamily="34" charset="0"/>
            </a:endParaRPr>
          </a:p>
        </p:txBody>
      </p:sp>
    </p:spTree>
    <p:extLst>
      <p:ext uri="{BB962C8B-B14F-4D97-AF65-F5344CB8AC3E}">
        <p14:creationId xmlns:p14="http://schemas.microsoft.com/office/powerpoint/2010/main" val="36172860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9006"/>
            <a:ext cx="8596668" cy="1110343"/>
          </a:xfrm>
        </p:spPr>
        <p:txBody>
          <a:bodyPr>
            <a:normAutofit/>
          </a:bodyPr>
          <a:lstStyle/>
          <a:p>
            <a:r>
              <a:rPr lang="en-US" sz="3200" b="1" dirty="0" smtClean="0">
                <a:latin typeface="Adobe Kaiti Std R" pitchFamily="18" charset="-128"/>
                <a:ea typeface="Adobe Kaiti Std R" pitchFamily="18" charset="-128"/>
              </a:rPr>
              <a:t>                 </a:t>
            </a:r>
            <a:r>
              <a:rPr lang="en-US" sz="3200" dirty="0" smtClean="0">
                <a:solidFill>
                  <a:schemeClr val="accent2">
                    <a:lumMod val="50000"/>
                  </a:schemeClr>
                </a:solidFill>
                <a:latin typeface="Adobe Kaiti Std R" pitchFamily="18" charset="-128"/>
                <a:ea typeface="Adobe Kaiti Std R" pitchFamily="18" charset="-128"/>
              </a:rPr>
              <a:t>Career IT Pathways for </a:t>
            </a:r>
            <a:br>
              <a:rPr lang="en-US" sz="3200" dirty="0" smtClean="0">
                <a:solidFill>
                  <a:schemeClr val="accent2">
                    <a:lumMod val="50000"/>
                  </a:schemeClr>
                </a:solidFill>
                <a:latin typeface="Adobe Kaiti Std R" pitchFamily="18" charset="-128"/>
                <a:ea typeface="Adobe Kaiti Std R" pitchFamily="18" charset="-128"/>
              </a:rPr>
            </a:br>
            <a:r>
              <a:rPr lang="en-US" sz="3200" dirty="0">
                <a:solidFill>
                  <a:schemeClr val="accent2">
                    <a:lumMod val="50000"/>
                  </a:schemeClr>
                </a:solidFill>
                <a:latin typeface="Adobe Kaiti Std R" pitchFamily="18" charset="-128"/>
                <a:ea typeface="Adobe Kaiti Std R" pitchFamily="18" charset="-128"/>
              </a:rPr>
              <a:t> </a:t>
            </a:r>
            <a:r>
              <a:rPr lang="en-US" sz="3200" dirty="0" smtClean="0">
                <a:solidFill>
                  <a:schemeClr val="accent2">
                    <a:lumMod val="50000"/>
                  </a:schemeClr>
                </a:solidFill>
                <a:latin typeface="Adobe Kaiti Std R" pitchFamily="18" charset="-128"/>
                <a:ea typeface="Adobe Kaiti Std R" pitchFamily="18" charset="-128"/>
              </a:rPr>
              <a:t>              Detroit Residents &amp; Others</a:t>
            </a:r>
            <a:endParaRPr lang="en-US" sz="3200" dirty="0">
              <a:solidFill>
                <a:schemeClr val="accent2">
                  <a:lumMod val="50000"/>
                </a:schemeClr>
              </a:solidFill>
              <a:latin typeface="Adobe Kaiti Std R" pitchFamily="18" charset="-128"/>
              <a:ea typeface="Adobe Kaiti Std R" pitchFamily="18" charset="-128"/>
            </a:endParaRPr>
          </a:p>
        </p:txBody>
      </p:sp>
      <p:sp>
        <p:nvSpPr>
          <p:cNvPr id="3" name="Content Placeholder 2"/>
          <p:cNvSpPr>
            <a:spLocks noGrp="1"/>
          </p:cNvSpPr>
          <p:nvPr>
            <p:ph idx="1"/>
          </p:nvPr>
        </p:nvSpPr>
        <p:spPr>
          <a:xfrm>
            <a:off x="677334" y="1404258"/>
            <a:ext cx="8596668" cy="5127172"/>
          </a:xfrm>
        </p:spPr>
        <p:txBody>
          <a:bodyPr>
            <a:normAutofit/>
          </a:bodyPr>
          <a:lstStyle/>
          <a:p>
            <a:pPr marL="0" lvl="0" indent="0" fontAlgn="base">
              <a:buNone/>
            </a:pPr>
            <a:endParaRPr lang="en-US" sz="2800" dirty="0">
              <a:latin typeface="Adobe Kaiti Std R" pitchFamily="18" charset="-128"/>
              <a:ea typeface="Adobe Kaiti Std R" pitchFamily="18" charset="-128"/>
              <a:cs typeface="Arial" panose="020B0604020202020204" pitchFamily="34" charset="0"/>
            </a:endParaRPr>
          </a:p>
          <a:p>
            <a:pPr lvl="0" fontAlgn="base"/>
            <a:r>
              <a:rPr lang="en-US" sz="2800" dirty="0">
                <a:solidFill>
                  <a:schemeClr val="tx1"/>
                </a:solidFill>
                <a:latin typeface="Adobe Kaiti Std R" pitchFamily="18" charset="-128"/>
                <a:ea typeface="Adobe Kaiti Std R" pitchFamily="18" charset="-128"/>
                <a:cs typeface="Arial" panose="020B0604020202020204" pitchFamily="34" charset="0"/>
              </a:rPr>
              <a:t>Outreach &amp; Assessment </a:t>
            </a:r>
            <a:r>
              <a:rPr lang="en-US" sz="2800" dirty="0" smtClean="0">
                <a:solidFill>
                  <a:schemeClr val="tx1"/>
                </a:solidFill>
                <a:latin typeface="Adobe Kaiti Std R" pitchFamily="18" charset="-128"/>
                <a:ea typeface="Adobe Kaiti Std R" pitchFamily="18" charset="-128"/>
                <a:cs typeface="Arial" panose="020B0604020202020204" pitchFamily="34" charset="0"/>
              </a:rPr>
              <a:t>to low income underemployed or unemployed </a:t>
            </a:r>
            <a:endParaRPr lang="en-US" sz="2800" dirty="0">
              <a:solidFill>
                <a:schemeClr val="tx1"/>
              </a:solidFill>
              <a:latin typeface="Adobe Kaiti Std R" pitchFamily="18" charset="-128"/>
              <a:ea typeface="Adobe Kaiti Std R" pitchFamily="18" charset="-128"/>
              <a:cs typeface="Arial" panose="020B0604020202020204" pitchFamily="34" charset="0"/>
            </a:endParaRPr>
          </a:p>
          <a:p>
            <a:pPr lvl="0" fontAlgn="base"/>
            <a:r>
              <a:rPr lang="en-US" sz="2800" dirty="0" smtClean="0">
                <a:solidFill>
                  <a:schemeClr val="tx1"/>
                </a:solidFill>
                <a:latin typeface="Adobe Kaiti Std R" pitchFamily="18" charset="-128"/>
                <a:ea typeface="Adobe Kaiti Std R" pitchFamily="18" charset="-128"/>
                <a:cs typeface="Arial" panose="020B0604020202020204" pitchFamily="34" charset="0"/>
              </a:rPr>
              <a:t>Pathway direct entry</a:t>
            </a:r>
            <a:r>
              <a:rPr lang="en-US" sz="2800" dirty="0">
                <a:solidFill>
                  <a:schemeClr val="tx1"/>
                </a:solidFill>
                <a:latin typeface="Adobe Kaiti Std R" pitchFamily="18" charset="-128"/>
                <a:ea typeface="Adobe Kaiti Std R" pitchFamily="18" charset="-128"/>
                <a:cs typeface="Arial" panose="020B0604020202020204" pitchFamily="34" charset="0"/>
              </a:rPr>
              <a:t> </a:t>
            </a:r>
            <a:r>
              <a:rPr lang="en-US" sz="2800" dirty="0" smtClean="0">
                <a:solidFill>
                  <a:schemeClr val="tx1"/>
                </a:solidFill>
                <a:latin typeface="Adobe Kaiti Std R" pitchFamily="18" charset="-128"/>
                <a:ea typeface="Adobe Kaiti Std R" pitchFamily="18" charset="-128"/>
                <a:cs typeface="Arial" panose="020B0604020202020204" pitchFamily="34" charset="0"/>
              </a:rPr>
              <a:t>to employment and retention </a:t>
            </a:r>
            <a:endParaRPr lang="en-US" sz="2800" dirty="0">
              <a:solidFill>
                <a:schemeClr val="tx1"/>
              </a:solidFill>
              <a:latin typeface="Adobe Kaiti Std R" pitchFamily="18" charset="-128"/>
              <a:ea typeface="Adobe Kaiti Std R" pitchFamily="18" charset="-128"/>
              <a:cs typeface="Arial" panose="020B0604020202020204" pitchFamily="34" charset="0"/>
            </a:endParaRPr>
          </a:p>
          <a:p>
            <a:pPr lvl="0" fontAlgn="base"/>
            <a:r>
              <a:rPr lang="en-US" sz="2800" dirty="0" smtClean="0">
                <a:solidFill>
                  <a:schemeClr val="tx1"/>
                </a:solidFill>
                <a:latin typeface="Adobe Kaiti Std R" pitchFamily="18" charset="-128"/>
                <a:ea typeface="Adobe Kaiti Std R" pitchFamily="18" charset="-128"/>
                <a:cs typeface="Arial" panose="020B0604020202020204" pitchFamily="34" charset="0"/>
              </a:rPr>
              <a:t>Competitive certifications </a:t>
            </a:r>
            <a:r>
              <a:rPr lang="en-US" sz="2800" dirty="0">
                <a:solidFill>
                  <a:schemeClr val="tx1"/>
                </a:solidFill>
                <a:latin typeface="Adobe Kaiti Std R" pitchFamily="18" charset="-128"/>
                <a:ea typeface="Adobe Kaiti Std R" pitchFamily="18" charset="-128"/>
                <a:cs typeface="Arial" panose="020B0604020202020204" pitchFamily="34" charset="0"/>
              </a:rPr>
              <a:t>for an industry career </a:t>
            </a:r>
          </a:p>
          <a:p>
            <a:pPr lvl="0" fontAlgn="base"/>
            <a:r>
              <a:rPr lang="en-US" sz="2800" dirty="0">
                <a:solidFill>
                  <a:schemeClr val="tx1"/>
                </a:solidFill>
                <a:latin typeface="Adobe Kaiti Std R" pitchFamily="18" charset="-128"/>
                <a:ea typeface="Adobe Kaiti Std R" pitchFamily="18" charset="-128"/>
                <a:cs typeface="Arial" panose="020B0604020202020204" pitchFamily="34" charset="0"/>
              </a:rPr>
              <a:t>Collaborative case </a:t>
            </a:r>
            <a:r>
              <a:rPr lang="en-US" sz="2800" dirty="0" smtClean="0">
                <a:solidFill>
                  <a:schemeClr val="tx1"/>
                </a:solidFill>
                <a:latin typeface="Adobe Kaiti Std R" pitchFamily="18" charset="-128"/>
                <a:ea typeface="Adobe Kaiti Std R" pitchFamily="18" charset="-128"/>
                <a:cs typeface="Arial" panose="020B0604020202020204" pitchFamily="34" charset="0"/>
              </a:rPr>
              <a:t>management </a:t>
            </a:r>
            <a:endParaRPr lang="en-US" sz="2800" dirty="0">
              <a:solidFill>
                <a:schemeClr val="tx1"/>
              </a:solidFill>
              <a:latin typeface="Adobe Kaiti Std R" pitchFamily="18" charset="-128"/>
              <a:ea typeface="Adobe Kaiti Std R" pitchFamily="18" charset="-128"/>
              <a:cs typeface="Arial" panose="020B0604020202020204" pitchFamily="34" charset="0"/>
            </a:endParaRPr>
          </a:p>
          <a:p>
            <a:pPr lvl="0" fontAlgn="base"/>
            <a:r>
              <a:rPr lang="en-US" sz="2800" dirty="0" smtClean="0">
                <a:solidFill>
                  <a:schemeClr val="tx1"/>
                </a:solidFill>
                <a:latin typeface="Adobe Kaiti Std R" pitchFamily="18" charset="-128"/>
                <a:ea typeface="Adobe Kaiti Std R" pitchFamily="18" charset="-128"/>
                <a:cs typeface="Arial" panose="020B0604020202020204" pitchFamily="34" charset="0"/>
              </a:rPr>
              <a:t>Intensive orientation</a:t>
            </a:r>
            <a:r>
              <a:rPr lang="en-US" sz="2800" dirty="0">
                <a:solidFill>
                  <a:schemeClr val="tx1"/>
                </a:solidFill>
                <a:latin typeface="Adobe Kaiti Std R" pitchFamily="18" charset="-128"/>
                <a:ea typeface="Adobe Kaiti Std R" pitchFamily="18" charset="-128"/>
                <a:cs typeface="Arial" panose="020B0604020202020204" pitchFamily="34" charset="0"/>
              </a:rPr>
              <a:t> </a:t>
            </a:r>
            <a:r>
              <a:rPr lang="en-US" sz="2800" dirty="0" smtClean="0">
                <a:solidFill>
                  <a:schemeClr val="tx1"/>
                </a:solidFill>
                <a:latin typeface="Adobe Kaiti Std R" pitchFamily="18" charset="-128"/>
                <a:ea typeface="Adobe Kaiti Std R" pitchFamily="18" charset="-128"/>
                <a:cs typeface="Arial" panose="020B0604020202020204" pitchFamily="34" charset="0"/>
              </a:rPr>
              <a:t>for Bootcamp entry</a:t>
            </a:r>
            <a:endParaRPr lang="en-US" sz="2800" dirty="0">
              <a:solidFill>
                <a:schemeClr val="tx1"/>
              </a:solidFill>
              <a:latin typeface="Adobe Kaiti Std R" pitchFamily="18" charset="-128"/>
              <a:ea typeface="Adobe Kaiti Std R" pitchFamily="18" charset="-128"/>
              <a:cs typeface="Arial" panose="020B0604020202020204" pitchFamily="34" charset="0"/>
            </a:endParaRPr>
          </a:p>
          <a:p>
            <a:pPr lvl="0" fontAlgn="base"/>
            <a:r>
              <a:rPr lang="en-US" sz="2800" dirty="0">
                <a:solidFill>
                  <a:schemeClr val="tx1"/>
                </a:solidFill>
                <a:latin typeface="Adobe Kaiti Std R" pitchFamily="18" charset="-128"/>
                <a:ea typeface="Adobe Kaiti Std R" pitchFamily="18" charset="-128"/>
                <a:cs typeface="Arial" panose="020B0604020202020204" pitchFamily="34" charset="0"/>
              </a:rPr>
              <a:t>Employer </a:t>
            </a:r>
            <a:r>
              <a:rPr lang="en-US" sz="2800" dirty="0" smtClean="0">
                <a:solidFill>
                  <a:schemeClr val="tx1"/>
                </a:solidFill>
                <a:latin typeface="Adobe Kaiti Std R" pitchFamily="18" charset="-128"/>
                <a:ea typeface="Adobe Kaiti Std R" pitchFamily="18" charset="-128"/>
                <a:cs typeface="Arial" panose="020B0604020202020204" pitchFamily="34" charset="0"/>
              </a:rPr>
              <a:t>sponsored training when available  </a:t>
            </a:r>
            <a:endParaRPr lang="en-US" sz="2800" dirty="0">
              <a:solidFill>
                <a:schemeClr val="tx1"/>
              </a:solidFill>
              <a:latin typeface="Adobe Kaiti Std R" pitchFamily="18" charset="-128"/>
              <a:ea typeface="Adobe Kaiti Std R" pitchFamily="18" charset="-128"/>
              <a:cs typeface="Arial" panose="020B0604020202020204" pitchFamily="34" charset="0"/>
            </a:endParaRPr>
          </a:p>
          <a:p>
            <a:pPr lvl="0" fontAlgn="base"/>
            <a:endParaRPr lang="en-US" sz="2800" dirty="0">
              <a:latin typeface="Century Schoolbook" panose="02040604050505020304" pitchFamily="18" charset="0"/>
            </a:endParaRPr>
          </a:p>
          <a:p>
            <a:pPr marL="0" indent="0">
              <a:buNone/>
            </a:pPr>
            <a:endParaRPr lang="en-US" sz="2400" dirty="0"/>
          </a:p>
        </p:txBody>
      </p:sp>
    </p:spTree>
    <p:extLst>
      <p:ext uri="{BB962C8B-B14F-4D97-AF65-F5344CB8AC3E}">
        <p14:creationId xmlns:p14="http://schemas.microsoft.com/office/powerpoint/2010/main" val="1934419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363" y="463732"/>
            <a:ext cx="8596668" cy="1430383"/>
          </a:xfrm>
        </p:spPr>
        <p:txBody>
          <a:bodyPr>
            <a:normAutofit fontScale="90000"/>
          </a:bodyPr>
          <a:lstStyle/>
          <a:p>
            <a:pPr lvl="1" fontAlgn="base"/>
            <a:r>
              <a:rPr lang="en-US" sz="3200" dirty="0" smtClean="0">
                <a:solidFill>
                  <a:schemeClr val="accent2"/>
                </a:solidFill>
                <a:latin typeface="Adobe Kaiti Std R" pitchFamily="18" charset="-128"/>
                <a:ea typeface="Adobe Kaiti Std R" pitchFamily="18" charset="-128"/>
              </a:rPr>
              <a:t>        </a:t>
            </a:r>
            <a:r>
              <a:rPr lang="en-US" sz="3200" dirty="0" smtClean="0">
                <a:solidFill>
                  <a:schemeClr val="accent2">
                    <a:lumMod val="50000"/>
                  </a:schemeClr>
                </a:solidFill>
                <a:latin typeface="Adobe Kaiti Std R" pitchFamily="18" charset="-128"/>
                <a:ea typeface="Adobe Kaiti Std R" pitchFamily="18" charset="-128"/>
              </a:rPr>
              <a:t>Blast Bootcamp Minimum Standards </a:t>
            </a:r>
            <a:r>
              <a:rPr lang="en-US" sz="3200" dirty="0" smtClean="0">
                <a:solidFill>
                  <a:schemeClr val="accent2"/>
                </a:solidFill>
              </a:rPr>
              <a:t/>
            </a:r>
            <a:br>
              <a:rPr lang="en-US" sz="3200" dirty="0" smtClean="0">
                <a:solidFill>
                  <a:schemeClr val="accent2"/>
                </a:solidFill>
              </a:rPr>
            </a:br>
            <a:r>
              <a:rPr lang="en-US" sz="2000" dirty="0" smtClean="0">
                <a:solidFill>
                  <a:schemeClr val="tx1"/>
                </a:solidFill>
                <a:latin typeface="Arial" panose="020B0604020202020204" pitchFamily="34" charset="0"/>
                <a:ea typeface="Adobe Kaiti Std R" pitchFamily="18" charset="-128"/>
                <a:cs typeface="Arial" panose="020B0604020202020204" pitchFamily="34" charset="0"/>
              </a:rPr>
              <a:t>Entry </a:t>
            </a:r>
            <a:r>
              <a:rPr lang="en-US" sz="2000" dirty="0">
                <a:solidFill>
                  <a:schemeClr val="tx1"/>
                </a:solidFill>
                <a:latin typeface="Arial" panose="020B0604020202020204" pitchFamily="34" charset="0"/>
                <a:ea typeface="Adobe Kaiti Std R" pitchFamily="18" charset="-128"/>
                <a:cs typeface="Arial" panose="020B0604020202020204" pitchFamily="34" charset="0"/>
              </a:rPr>
              <a:t>r</a:t>
            </a:r>
            <a:r>
              <a:rPr lang="en-US" sz="2000" dirty="0" smtClean="0">
                <a:solidFill>
                  <a:schemeClr val="tx1"/>
                </a:solidFill>
                <a:latin typeface="Arial" panose="020B0604020202020204" pitchFamily="34" charset="0"/>
                <a:ea typeface="Adobe Kaiti Std R" pitchFamily="18" charset="-128"/>
                <a:cs typeface="Arial" panose="020B0604020202020204" pitchFamily="34" charset="0"/>
              </a:rPr>
              <a:t>equirements </a:t>
            </a:r>
            <a:r>
              <a:rPr lang="en-US" sz="2000" dirty="0">
                <a:solidFill>
                  <a:schemeClr val="tx1"/>
                </a:solidFill>
                <a:latin typeface="Arial" panose="020B0604020202020204" pitchFamily="34" charset="0"/>
                <a:ea typeface="Adobe Kaiti Std R" pitchFamily="18" charset="-128"/>
                <a:cs typeface="Arial" panose="020B0604020202020204" pitchFamily="34" charset="0"/>
              </a:rPr>
              <a:t>–  </a:t>
            </a:r>
            <a:r>
              <a:rPr lang="en-US" sz="2000" dirty="0" smtClean="0">
                <a:solidFill>
                  <a:schemeClr val="tx1"/>
                </a:solidFill>
                <a:latin typeface="Arial" panose="020B0604020202020204" pitchFamily="34" charset="0"/>
                <a:ea typeface="Adobe Kaiti Std R" pitchFamily="18" charset="-128"/>
                <a:cs typeface="Arial" panose="020B0604020202020204" pitchFamily="34" charset="0"/>
              </a:rPr>
              <a:t>minimum age 16, </a:t>
            </a:r>
            <a:r>
              <a:rPr lang="en-US" sz="2000" dirty="0">
                <a:solidFill>
                  <a:schemeClr val="tx1"/>
                </a:solidFill>
                <a:latin typeface="Arial" panose="020B0604020202020204" pitchFamily="34" charset="0"/>
                <a:ea typeface="Adobe Kaiti Std R" pitchFamily="18" charset="-128"/>
                <a:cs typeface="Arial" panose="020B0604020202020204" pitchFamily="34" charset="0"/>
              </a:rPr>
              <a:t>E</a:t>
            </a:r>
            <a:r>
              <a:rPr lang="en-US" sz="2000" dirty="0" smtClean="0">
                <a:solidFill>
                  <a:schemeClr val="tx1"/>
                </a:solidFill>
                <a:latin typeface="Arial" panose="020B0604020202020204" pitchFamily="34" charset="0"/>
                <a:ea typeface="Adobe Kaiti Std R" pitchFamily="18" charset="-128"/>
                <a:cs typeface="Arial" panose="020B0604020202020204" pitchFamily="34" charset="0"/>
              </a:rPr>
              <a:t>mployment  </a:t>
            </a:r>
            <a:r>
              <a:rPr lang="en-US" sz="2000" dirty="0">
                <a:solidFill>
                  <a:schemeClr val="tx1"/>
                </a:solidFill>
                <a:latin typeface="Arial" panose="020B0604020202020204" pitchFamily="34" charset="0"/>
                <a:ea typeface="Adobe Kaiti Std R" pitchFamily="18" charset="-128"/>
                <a:cs typeface="Arial" panose="020B0604020202020204" pitchFamily="34" charset="0"/>
              </a:rPr>
              <a:t>S</a:t>
            </a:r>
            <a:r>
              <a:rPr lang="en-US" sz="2000" dirty="0" smtClean="0">
                <a:solidFill>
                  <a:schemeClr val="tx1"/>
                </a:solidFill>
                <a:latin typeface="Arial" panose="020B0604020202020204" pitchFamily="34" charset="0"/>
                <a:ea typeface="Adobe Kaiti Std R" pitchFamily="18" charset="-128"/>
                <a:cs typeface="Arial" panose="020B0604020202020204" pitchFamily="34" charset="0"/>
              </a:rPr>
              <a:t>kills Test, Aptitude Test, Application,  Orientation Social Security Number, valid ID or Drivers License </a:t>
            </a:r>
            <a:r>
              <a:rPr lang="en-US" sz="2000" dirty="0">
                <a:latin typeface="Arial" panose="020B0604020202020204" pitchFamily="34" charset="0"/>
                <a:ea typeface="Adobe Kaiti Std R" pitchFamily="18" charset="-128"/>
                <a:cs typeface="Arial" panose="020B0604020202020204" pitchFamily="34" charset="0"/>
              </a:rPr>
              <a:t/>
            </a:r>
            <a:br>
              <a:rPr lang="en-US" sz="2000" dirty="0">
                <a:latin typeface="Arial" panose="020B0604020202020204" pitchFamily="34" charset="0"/>
                <a:ea typeface="Adobe Kaiti Std R" pitchFamily="18" charset="-128"/>
                <a:cs typeface="Arial" panose="020B0604020202020204" pitchFamily="34" charset="0"/>
              </a:rPr>
            </a:br>
            <a:endParaRPr lang="en-US" sz="2000" dirty="0">
              <a:latin typeface="Arial" panose="020B0604020202020204" pitchFamily="34" charset="0"/>
              <a:ea typeface="Adobe Kaiti Std R" pitchFamily="18" charset="-128"/>
              <a:cs typeface="Arial" panose="020B0604020202020204" pitchFamily="34" charset="0"/>
            </a:endParaRPr>
          </a:p>
        </p:txBody>
      </p:sp>
      <p:sp>
        <p:nvSpPr>
          <p:cNvPr id="3" name="Content Placeholder 2"/>
          <p:cNvSpPr>
            <a:spLocks noGrp="1"/>
          </p:cNvSpPr>
          <p:nvPr>
            <p:ph idx="1"/>
          </p:nvPr>
        </p:nvSpPr>
        <p:spPr>
          <a:xfrm>
            <a:off x="293915" y="1502230"/>
            <a:ext cx="9013371" cy="4784270"/>
          </a:xfrm>
        </p:spPr>
        <p:txBody>
          <a:bodyPr>
            <a:normAutofit fontScale="92500" lnSpcReduction="10000"/>
          </a:bodyPr>
          <a:lstStyle/>
          <a:p>
            <a:pPr marL="0" lvl="0" indent="0" fontAlgn="base">
              <a:buNone/>
            </a:pPr>
            <a:endParaRPr lang="en-US" sz="1850" dirty="0">
              <a:solidFill>
                <a:schemeClr val="tx1"/>
              </a:solidFill>
              <a:latin typeface="Century Schoolbook" panose="02040604050505020304" pitchFamily="18" charset="0"/>
              <a:cs typeface="Arial" panose="020B0604020202020204" pitchFamily="34" charset="0"/>
            </a:endParaRPr>
          </a:p>
          <a:p>
            <a:pPr marL="0" lvl="0" indent="0" fontAlgn="base">
              <a:buNone/>
            </a:pPr>
            <a:r>
              <a:rPr lang="en-US" sz="2000" dirty="0" smtClean="0">
                <a:solidFill>
                  <a:schemeClr val="tx1"/>
                </a:solidFill>
                <a:latin typeface="Arial" panose="020B0604020202020204" pitchFamily="34" charset="0"/>
                <a:cs typeface="Arial" panose="020B0604020202020204" pitchFamily="34" charset="0"/>
              </a:rPr>
              <a:t>Blast Bootcamp consist of </a:t>
            </a:r>
            <a:r>
              <a:rPr lang="en-US" sz="2000" dirty="0" smtClean="0">
                <a:solidFill>
                  <a:schemeClr val="tx1"/>
                </a:solidFill>
                <a:latin typeface="Arial" panose="020B0604020202020204" pitchFamily="34" charset="0"/>
                <a:cs typeface="Arial" panose="020B0604020202020204" pitchFamily="34" charset="0"/>
              </a:rPr>
              <a:t>6 </a:t>
            </a:r>
            <a:r>
              <a:rPr lang="en-US" sz="2000" dirty="0" smtClean="0">
                <a:solidFill>
                  <a:schemeClr val="tx1"/>
                </a:solidFill>
                <a:latin typeface="Arial" panose="020B0604020202020204" pitchFamily="34" charset="0"/>
                <a:cs typeface="Arial" panose="020B0604020202020204" pitchFamily="34" charset="0"/>
              </a:rPr>
              <a:t>weeks of training 5 days a week 3 classroom contact hours. At a minimum, participants will gain mastery over Microsoft Office Software, Operating </a:t>
            </a:r>
            <a:r>
              <a:rPr lang="en-US" sz="2000" dirty="0" smtClean="0">
                <a:solidFill>
                  <a:schemeClr val="tx1"/>
                </a:solidFill>
                <a:latin typeface="Arial" panose="020B0604020202020204" pitchFamily="34" charset="0"/>
                <a:cs typeface="Arial" panose="020B0604020202020204" pitchFamily="34" charset="0"/>
              </a:rPr>
              <a:t>Systems, computer diagnostics,  </a:t>
            </a:r>
            <a:r>
              <a:rPr lang="en-US" sz="2000" dirty="0" smtClean="0">
                <a:solidFill>
                  <a:schemeClr val="tx1"/>
                </a:solidFill>
                <a:latin typeface="Arial" panose="020B0604020202020204" pitchFamily="34" charset="0"/>
                <a:cs typeface="Arial" panose="020B0604020202020204" pitchFamily="34" charset="0"/>
              </a:rPr>
              <a:t>internet browsers. Participants will also be introduced to basic Computer Coding and Web Development.</a:t>
            </a:r>
          </a:p>
          <a:p>
            <a:pPr marL="0" lvl="0" indent="0" fontAlgn="base">
              <a:buNone/>
            </a:pPr>
            <a:endParaRPr lang="en-US" sz="2000" dirty="0" smtClean="0">
              <a:solidFill>
                <a:schemeClr val="tx1"/>
              </a:solidFill>
              <a:latin typeface="Arial" panose="020B0604020202020204" pitchFamily="34" charset="0"/>
              <a:cs typeface="Arial" panose="020B0604020202020204" pitchFamily="34" charset="0"/>
            </a:endParaRPr>
          </a:p>
          <a:p>
            <a:pPr marL="0" lvl="0" indent="0" fontAlgn="base">
              <a:buNone/>
            </a:pPr>
            <a:endParaRPr lang="en-US" sz="1850" dirty="0" smtClean="0">
              <a:solidFill>
                <a:schemeClr val="tx1"/>
              </a:solidFill>
              <a:latin typeface="Century Schoolbook" panose="02040604050505020304" pitchFamily="18" charset="0"/>
              <a:cs typeface="Arial" panose="020B0604020202020204" pitchFamily="34" charset="0"/>
            </a:endParaRPr>
          </a:p>
          <a:p>
            <a:pPr lvl="0" fontAlgn="base"/>
            <a:r>
              <a:rPr lang="en-US" sz="2000" dirty="0">
                <a:solidFill>
                  <a:schemeClr val="tx1"/>
                </a:solidFill>
                <a:latin typeface="Arial" panose="020B0604020202020204" pitchFamily="34" charset="0"/>
                <a:ea typeface="Adobe Kaiti Std R" pitchFamily="18" charset="-128"/>
                <a:cs typeface="Arial" panose="020B0604020202020204" pitchFamily="34" charset="0"/>
              </a:rPr>
              <a:t>C</a:t>
            </a:r>
            <a:r>
              <a:rPr lang="en-US" sz="2000" dirty="0" smtClean="0">
                <a:solidFill>
                  <a:schemeClr val="tx1"/>
                </a:solidFill>
                <a:latin typeface="Arial" panose="020B0604020202020204" pitchFamily="34" charset="0"/>
                <a:ea typeface="Adobe Kaiti Std R" pitchFamily="18" charset="-128"/>
                <a:cs typeface="Arial" panose="020B0604020202020204" pitchFamily="34" charset="0"/>
              </a:rPr>
              <a:t>omprehensive </a:t>
            </a:r>
            <a:r>
              <a:rPr lang="en-US" sz="2000" dirty="0">
                <a:solidFill>
                  <a:schemeClr val="tx1"/>
                </a:solidFill>
                <a:latin typeface="Arial" panose="020B0604020202020204" pitchFamily="34" charset="0"/>
                <a:ea typeface="Adobe Kaiti Std R" pitchFamily="18" charset="-128"/>
                <a:cs typeface="Arial" panose="020B0604020202020204" pitchFamily="34" charset="0"/>
              </a:rPr>
              <a:t>assessment tools to measure applicants’ competencies and required skills for relevant building trades;</a:t>
            </a:r>
          </a:p>
          <a:p>
            <a:pPr lvl="0" fontAlgn="base"/>
            <a:r>
              <a:rPr lang="en-US" sz="2000" dirty="0" smtClean="0">
                <a:solidFill>
                  <a:schemeClr val="tx1"/>
                </a:solidFill>
                <a:latin typeface="Arial" panose="020B0604020202020204" pitchFamily="34" charset="0"/>
                <a:ea typeface="Adobe Kaiti Std R" pitchFamily="18" charset="-128"/>
                <a:cs typeface="Arial" panose="020B0604020202020204" pitchFamily="34" charset="0"/>
              </a:rPr>
              <a:t>Classroom visits </a:t>
            </a:r>
            <a:r>
              <a:rPr lang="en-US" sz="2000" dirty="0">
                <a:solidFill>
                  <a:schemeClr val="tx1"/>
                </a:solidFill>
                <a:latin typeface="Arial" panose="020B0604020202020204" pitchFamily="34" charset="0"/>
                <a:ea typeface="Adobe Kaiti Std R" pitchFamily="18" charset="-128"/>
                <a:cs typeface="Arial" panose="020B0604020202020204" pitchFamily="34" charset="0"/>
              </a:rPr>
              <a:t>from representatives </a:t>
            </a:r>
            <a:r>
              <a:rPr lang="en-US" sz="2000" dirty="0" smtClean="0">
                <a:solidFill>
                  <a:schemeClr val="tx1"/>
                </a:solidFill>
                <a:latin typeface="Arial" panose="020B0604020202020204" pitchFamily="34" charset="0"/>
                <a:ea typeface="Adobe Kaiti Std R" pitchFamily="18" charset="-128"/>
                <a:cs typeface="Arial" panose="020B0604020202020204" pitchFamily="34" charset="0"/>
              </a:rPr>
              <a:t>of the business community, corporations,  unions as well as visits from Michigan Talent Connect Going Pro Representatives;</a:t>
            </a:r>
            <a:endParaRPr lang="en-US" sz="2000" dirty="0">
              <a:solidFill>
                <a:schemeClr val="tx1"/>
              </a:solidFill>
              <a:latin typeface="Arial" panose="020B0604020202020204" pitchFamily="34" charset="0"/>
              <a:ea typeface="Adobe Kaiti Std R" pitchFamily="18" charset="-128"/>
              <a:cs typeface="Arial" panose="020B0604020202020204" pitchFamily="34" charset="0"/>
            </a:endParaRPr>
          </a:p>
          <a:p>
            <a:pPr lvl="0" fontAlgn="base"/>
            <a:r>
              <a:rPr lang="en-US" sz="2000" dirty="0" smtClean="0">
                <a:solidFill>
                  <a:schemeClr val="tx1"/>
                </a:solidFill>
                <a:latin typeface="Arial" panose="020B0604020202020204" pitchFamily="34" charset="0"/>
                <a:ea typeface="Adobe Kaiti Std R" pitchFamily="18" charset="-128"/>
                <a:cs typeface="Arial" panose="020B0604020202020204" pitchFamily="34" charset="0"/>
              </a:rPr>
              <a:t>Participants earn a MOS Certification and the Blast Computer Science IT Bootcamp Certificate. coordinated into a twelve week related training instructions </a:t>
            </a:r>
            <a:r>
              <a:rPr lang="en-US" sz="2000" dirty="0">
                <a:solidFill>
                  <a:schemeClr val="tx1"/>
                </a:solidFill>
                <a:latin typeface="Arial" panose="020B0604020202020204" pitchFamily="34" charset="0"/>
                <a:ea typeface="Adobe Kaiti Std R" pitchFamily="18" charset="-128"/>
                <a:cs typeface="Arial" panose="020B0604020202020204" pitchFamily="34" charset="0"/>
              </a:rPr>
              <a:t>that </a:t>
            </a:r>
            <a:r>
              <a:rPr lang="en-US" sz="2000" dirty="0" smtClean="0">
                <a:solidFill>
                  <a:schemeClr val="tx1"/>
                </a:solidFill>
                <a:latin typeface="Arial" panose="020B0604020202020204" pitchFamily="34" charset="0"/>
                <a:ea typeface="Adobe Kaiti Std R" pitchFamily="18" charset="-128"/>
                <a:cs typeface="Arial" panose="020B0604020202020204" pitchFamily="34" charset="0"/>
              </a:rPr>
              <a:t>includes 135 classroom contact hours.</a:t>
            </a:r>
          </a:p>
          <a:p>
            <a:pPr lvl="1" fontAlgn="base"/>
            <a:endParaRPr lang="en-US" sz="1850" dirty="0">
              <a:solidFill>
                <a:schemeClr val="tx1"/>
              </a:solidFill>
              <a:latin typeface="Arial" panose="020B0604020202020204" pitchFamily="34" charset="0"/>
              <a:ea typeface="Adobe Kaiti Std R" pitchFamily="18" charset="-128"/>
              <a:cs typeface="Arial" panose="020B0604020202020204" pitchFamily="34" charset="0"/>
            </a:endParaRPr>
          </a:p>
          <a:p>
            <a:endParaRPr lang="en-US" sz="1850" dirty="0">
              <a:latin typeface="Arial" panose="020B0604020202020204" pitchFamily="34" charset="0"/>
              <a:ea typeface="Adobe Kaiti Std R" pitchFamily="18" charset="-128"/>
              <a:cs typeface="Arial" panose="020B0604020202020204" pitchFamily="34" charset="0"/>
            </a:endParaRPr>
          </a:p>
        </p:txBody>
      </p:sp>
    </p:spTree>
    <p:extLst>
      <p:ext uri="{BB962C8B-B14F-4D97-AF65-F5344CB8AC3E}">
        <p14:creationId xmlns:p14="http://schemas.microsoft.com/office/powerpoint/2010/main" val="751783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2811"/>
          </a:xfrm>
        </p:spPr>
        <p:txBody>
          <a:bodyPr/>
          <a:lstStyle/>
          <a:p>
            <a:r>
              <a:rPr lang="en-US" dirty="0" smtClean="0">
                <a:solidFill>
                  <a:schemeClr val="accent2"/>
                </a:solidFill>
                <a:latin typeface="Adobe Kaiti Std R" pitchFamily="18" charset="-128"/>
                <a:ea typeface="Adobe Kaiti Std R" pitchFamily="18" charset="-128"/>
              </a:rPr>
              <a:t>          </a:t>
            </a:r>
            <a:r>
              <a:rPr lang="en-US" dirty="0" smtClean="0">
                <a:solidFill>
                  <a:schemeClr val="accent2">
                    <a:lumMod val="50000"/>
                  </a:schemeClr>
                </a:solidFill>
                <a:latin typeface="Adobe Kaiti Std R" pitchFamily="18" charset="-128"/>
                <a:ea typeface="Adobe Kaiti Std R" pitchFamily="18" charset="-128"/>
              </a:rPr>
              <a:t>Blast Minimum Standards II</a:t>
            </a:r>
            <a:endParaRPr lang="en-US" dirty="0">
              <a:solidFill>
                <a:schemeClr val="accent2">
                  <a:lumMod val="50000"/>
                </a:schemeClr>
              </a:solidFill>
              <a:latin typeface="Adobe Kaiti Std R" pitchFamily="18" charset="-128"/>
              <a:ea typeface="Adobe Kaiti Std R" pitchFamily="18" charset="-128"/>
            </a:endParaRPr>
          </a:p>
        </p:txBody>
      </p:sp>
      <p:sp>
        <p:nvSpPr>
          <p:cNvPr id="3" name="Content Placeholder 2"/>
          <p:cNvSpPr>
            <a:spLocks noGrp="1"/>
          </p:cNvSpPr>
          <p:nvPr>
            <p:ph idx="1"/>
          </p:nvPr>
        </p:nvSpPr>
        <p:spPr>
          <a:xfrm>
            <a:off x="677334" y="1649186"/>
            <a:ext cx="8596668" cy="5208813"/>
          </a:xfrm>
        </p:spPr>
        <p:txBody>
          <a:bodyPr>
            <a:normAutofit/>
          </a:bodyPr>
          <a:lstStyle/>
          <a:p>
            <a:pPr lvl="0" fontAlgn="base"/>
            <a:r>
              <a:rPr lang="en-US" sz="2000" dirty="0" smtClean="0">
                <a:solidFill>
                  <a:schemeClr val="tx1"/>
                </a:solidFill>
                <a:latin typeface="Arial" panose="020B0604020202020204" pitchFamily="34" charset="0"/>
                <a:ea typeface="Adobe Kaiti Std R" pitchFamily="18" charset="-128"/>
                <a:cs typeface="Arial" panose="020B0604020202020204" pitchFamily="34" charset="0"/>
              </a:rPr>
              <a:t>Participants will participate in </a:t>
            </a:r>
            <a:r>
              <a:rPr lang="en-US" sz="2000" dirty="0">
                <a:solidFill>
                  <a:schemeClr val="tx1"/>
                </a:solidFill>
                <a:latin typeface="Arial" panose="020B0604020202020204" pitchFamily="34" charset="0"/>
                <a:ea typeface="Adobe Kaiti Std R" pitchFamily="18" charset="-128"/>
                <a:cs typeface="Arial" panose="020B0604020202020204" pitchFamily="34" charset="0"/>
              </a:rPr>
              <a:t>hands on project based learning </a:t>
            </a:r>
          </a:p>
          <a:p>
            <a:pPr lvl="0" fontAlgn="base"/>
            <a:r>
              <a:rPr lang="en-US" sz="2000" dirty="0">
                <a:solidFill>
                  <a:schemeClr val="tx1"/>
                </a:solidFill>
                <a:latin typeface="Arial" panose="020B0604020202020204" pitchFamily="34" charset="0"/>
                <a:ea typeface="Adobe Kaiti Std R" pitchFamily="18" charset="-128"/>
                <a:cs typeface="Arial" panose="020B0604020202020204" pitchFamily="34" charset="0"/>
              </a:rPr>
              <a:t>Pre-screen and assess participants’ employability skills</a:t>
            </a:r>
            <a:r>
              <a:rPr lang="en-US" sz="2000" dirty="0" smtClean="0">
                <a:solidFill>
                  <a:schemeClr val="tx1"/>
                </a:solidFill>
                <a:latin typeface="Arial" panose="020B0604020202020204" pitchFamily="34" charset="0"/>
                <a:ea typeface="Adobe Kaiti Std R" pitchFamily="18" charset="-128"/>
                <a:cs typeface="Arial" panose="020B0604020202020204" pitchFamily="34" charset="0"/>
              </a:rPr>
              <a:t>, professional, inter-personal skills.</a:t>
            </a:r>
            <a:endParaRPr lang="en-US" sz="2000" dirty="0">
              <a:solidFill>
                <a:schemeClr val="tx1"/>
              </a:solidFill>
              <a:latin typeface="Arial" panose="020B0604020202020204" pitchFamily="34" charset="0"/>
              <a:ea typeface="Adobe Kaiti Std R" pitchFamily="18" charset="-128"/>
              <a:cs typeface="Arial" panose="020B0604020202020204" pitchFamily="34" charset="0"/>
            </a:endParaRPr>
          </a:p>
          <a:p>
            <a:pPr lvl="0" fontAlgn="base"/>
            <a:r>
              <a:rPr lang="en-US" sz="2000" dirty="0">
                <a:solidFill>
                  <a:schemeClr val="tx1"/>
                </a:solidFill>
                <a:latin typeface="Arial" panose="020B0604020202020204" pitchFamily="34" charset="0"/>
                <a:ea typeface="Adobe Kaiti Std R" pitchFamily="18" charset="-128"/>
                <a:cs typeface="Arial" panose="020B0604020202020204" pitchFamily="34" charset="0"/>
              </a:rPr>
              <a:t>Provide referral </a:t>
            </a:r>
            <a:r>
              <a:rPr lang="en-US" sz="2000" dirty="0" smtClean="0">
                <a:solidFill>
                  <a:schemeClr val="tx1"/>
                </a:solidFill>
                <a:latin typeface="Arial" panose="020B0604020202020204" pitchFamily="34" charset="0"/>
                <a:ea typeface="Adobe Kaiti Std R" pitchFamily="18" charset="-128"/>
                <a:cs typeface="Arial" panose="020B0604020202020204" pitchFamily="34" charset="0"/>
              </a:rPr>
              <a:t>services to local </a:t>
            </a:r>
            <a:r>
              <a:rPr lang="en-US" sz="2000" dirty="0">
                <a:solidFill>
                  <a:schemeClr val="tx1"/>
                </a:solidFill>
                <a:latin typeface="Arial" panose="020B0604020202020204" pitchFamily="34" charset="0"/>
                <a:ea typeface="Adobe Kaiti Std R" pitchFamily="18" charset="-128"/>
                <a:cs typeface="Arial" panose="020B0604020202020204" pitchFamily="34" charset="0"/>
              </a:rPr>
              <a:t>community service providers to help program participants obtain necessary eligibility requirements and other social services; </a:t>
            </a:r>
          </a:p>
          <a:p>
            <a:pPr lvl="0" fontAlgn="base"/>
            <a:r>
              <a:rPr lang="en-US" sz="2000" dirty="0">
                <a:solidFill>
                  <a:schemeClr val="tx1"/>
                </a:solidFill>
                <a:latin typeface="Arial" panose="020B0604020202020204" pitchFamily="34" charset="0"/>
                <a:ea typeface="Adobe Kaiti Std R" pitchFamily="18" charset="-128"/>
                <a:cs typeface="Arial" panose="020B0604020202020204" pitchFamily="34" charset="0"/>
              </a:rPr>
              <a:t>Provide </a:t>
            </a:r>
            <a:r>
              <a:rPr lang="en-US" sz="2000" dirty="0" smtClean="0">
                <a:solidFill>
                  <a:schemeClr val="tx1"/>
                </a:solidFill>
                <a:latin typeface="Arial" panose="020B0604020202020204" pitchFamily="34" charset="0"/>
                <a:ea typeface="Adobe Kaiti Std R" pitchFamily="18" charset="-128"/>
                <a:cs typeface="Arial" panose="020B0604020202020204" pitchFamily="34" charset="0"/>
              </a:rPr>
              <a:t>a gateway into </a:t>
            </a:r>
            <a:r>
              <a:rPr lang="en-US" sz="2000" dirty="0">
                <a:solidFill>
                  <a:schemeClr val="tx1"/>
                </a:solidFill>
                <a:latin typeface="Arial" panose="020B0604020202020204" pitchFamily="34" charset="0"/>
                <a:ea typeface="Adobe Kaiti Std R" pitchFamily="18" charset="-128"/>
                <a:cs typeface="Arial" panose="020B0604020202020204" pitchFamily="34" charset="0"/>
              </a:rPr>
              <a:t>apprenticeship programs with job </a:t>
            </a:r>
            <a:r>
              <a:rPr lang="en-US" sz="2000" dirty="0" smtClean="0">
                <a:solidFill>
                  <a:schemeClr val="tx1"/>
                </a:solidFill>
                <a:latin typeface="Arial" panose="020B0604020202020204" pitchFamily="34" charset="0"/>
                <a:ea typeface="Adobe Kaiti Std R" pitchFamily="18" charset="-128"/>
                <a:cs typeface="Arial" panose="020B0604020202020204" pitchFamily="34" charset="0"/>
              </a:rPr>
              <a:t>placement;</a:t>
            </a:r>
            <a:endParaRPr lang="en-US" sz="2000" dirty="0">
              <a:solidFill>
                <a:schemeClr val="tx1"/>
              </a:solidFill>
              <a:latin typeface="Arial" panose="020B0604020202020204" pitchFamily="34" charset="0"/>
              <a:ea typeface="Adobe Kaiti Std R" pitchFamily="18" charset="-128"/>
              <a:cs typeface="Arial" panose="020B0604020202020204" pitchFamily="34" charset="0"/>
            </a:endParaRPr>
          </a:p>
          <a:p>
            <a:r>
              <a:rPr lang="en-US" sz="2000" dirty="0">
                <a:solidFill>
                  <a:schemeClr val="tx1"/>
                </a:solidFill>
                <a:latin typeface="Arial" panose="020B0604020202020204" pitchFamily="34" charset="0"/>
                <a:ea typeface="Adobe Kaiti Std R" pitchFamily="18" charset="-128"/>
                <a:cs typeface="Arial" panose="020B0604020202020204" pitchFamily="34" charset="0"/>
              </a:rPr>
              <a:t> Follow up after 90 days, 6 months, and one year to </a:t>
            </a:r>
            <a:r>
              <a:rPr lang="en-US" sz="2000" dirty="0" smtClean="0">
                <a:solidFill>
                  <a:schemeClr val="tx1"/>
                </a:solidFill>
                <a:latin typeface="Arial" panose="020B0604020202020204" pitchFamily="34" charset="0"/>
                <a:ea typeface="Adobe Kaiti Std R" pitchFamily="18" charset="-128"/>
                <a:cs typeface="Arial" panose="020B0604020202020204" pitchFamily="34" charset="0"/>
              </a:rPr>
              <a:t>ensure  readiness and effectiveness and employment</a:t>
            </a:r>
            <a:endParaRPr lang="en-US" sz="2000" dirty="0">
              <a:solidFill>
                <a:schemeClr val="tx1"/>
              </a:solidFill>
              <a:latin typeface="Arial" panose="020B0604020202020204" pitchFamily="34" charset="0"/>
              <a:ea typeface="Adobe Kaiti Std R" pitchFamily="18" charset="-128"/>
              <a:cs typeface="Arial" panose="020B0604020202020204" pitchFamily="34" charset="0"/>
            </a:endParaRPr>
          </a:p>
          <a:p>
            <a:r>
              <a:rPr lang="en-US" sz="2000" dirty="0" smtClean="0">
                <a:latin typeface="Arial" panose="020B0604020202020204" pitchFamily="34" charset="0"/>
                <a:cs typeface="Arial" panose="020B0604020202020204" pitchFamily="34" charset="0"/>
              </a:rPr>
              <a:t>Bootcamp Participants will be placed with potential employers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21584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30630"/>
            <a:ext cx="8596668" cy="705393"/>
          </a:xfrm>
        </p:spPr>
        <p:txBody>
          <a:bodyPr/>
          <a:lstStyle/>
          <a:p>
            <a:r>
              <a:rPr lang="en-US" dirty="0"/>
              <a:t> </a:t>
            </a:r>
            <a:r>
              <a:rPr lang="en-US" dirty="0" smtClean="0"/>
              <a:t>            </a:t>
            </a:r>
            <a:r>
              <a:rPr lang="en-US" dirty="0" smtClean="0">
                <a:solidFill>
                  <a:schemeClr val="accent2">
                    <a:lumMod val="50000"/>
                  </a:schemeClr>
                </a:solidFill>
                <a:latin typeface="Adobe Kaiti Std R" pitchFamily="18" charset="-128"/>
                <a:ea typeface="Adobe Kaiti Std R" pitchFamily="18" charset="-128"/>
              </a:rPr>
              <a:t>Blast Skills Trades Impact</a:t>
            </a:r>
            <a:r>
              <a:rPr lang="en-US" b="1" dirty="0" smtClean="0">
                <a:solidFill>
                  <a:schemeClr val="accent2">
                    <a:lumMod val="50000"/>
                  </a:schemeClr>
                </a:solidFill>
                <a:latin typeface="Adobe Kaiti Std R" pitchFamily="18" charset="-128"/>
                <a:ea typeface="Adobe Kaiti Std R" pitchFamily="18" charset="-128"/>
              </a:rPr>
              <a:t> </a:t>
            </a:r>
            <a:endParaRPr lang="en-US" b="1" dirty="0">
              <a:solidFill>
                <a:schemeClr val="accent2">
                  <a:lumMod val="50000"/>
                </a:schemeClr>
              </a:solidFill>
              <a:latin typeface="Adobe Kaiti Std R" pitchFamily="18" charset="-128"/>
              <a:ea typeface="Adobe Kaiti Std R" pitchFamily="18" charset="-128"/>
            </a:endParaRPr>
          </a:p>
        </p:txBody>
      </p:sp>
      <p:sp>
        <p:nvSpPr>
          <p:cNvPr id="3" name="Content Placeholder 2"/>
          <p:cNvSpPr>
            <a:spLocks noGrp="1"/>
          </p:cNvSpPr>
          <p:nvPr>
            <p:ph idx="1"/>
          </p:nvPr>
        </p:nvSpPr>
        <p:spPr>
          <a:xfrm>
            <a:off x="809897" y="940526"/>
            <a:ext cx="9013371" cy="6348548"/>
          </a:xfrm>
        </p:spPr>
        <p:txBody>
          <a:bodyPr>
            <a:normAutofit fontScale="77500" lnSpcReduction="20000"/>
          </a:bodyPr>
          <a:lstStyle/>
          <a:p>
            <a:pPr marL="0" indent="0">
              <a:buNone/>
            </a:pPr>
            <a:r>
              <a:rPr lang="en-US" sz="3800" b="1" dirty="0" smtClean="0">
                <a:latin typeface="Adobe Kaiti Std R" pitchFamily="18" charset="-128"/>
                <a:ea typeface="Adobe Kaiti Std R" pitchFamily="18" charset="-128"/>
                <a:cs typeface="Arial" panose="020B0604020202020204" pitchFamily="34" charset="0"/>
              </a:rPr>
              <a:t>    Opportunities to </a:t>
            </a:r>
            <a:r>
              <a:rPr lang="en-US" sz="3800" b="1" dirty="0" smtClean="0">
                <a:latin typeface="Adobe Kaiti Std R" pitchFamily="18" charset="-128"/>
                <a:ea typeface="Adobe Kaiti Std R" pitchFamily="18" charset="-128"/>
                <a:cs typeface="Arial" panose="020B0604020202020204" pitchFamily="34" charset="0"/>
              </a:rPr>
              <a:t>move towards independence</a:t>
            </a:r>
            <a:endParaRPr lang="en-US" sz="2800" b="1" dirty="0" smtClean="0">
              <a:latin typeface="Adobe Kaiti Std R" pitchFamily="18" charset="-128"/>
              <a:ea typeface="Adobe Kaiti Std R" pitchFamily="18" charset="-128"/>
              <a:cs typeface="Arial" panose="020B0604020202020204" pitchFamily="34" charset="0"/>
            </a:endParaRPr>
          </a:p>
          <a:p>
            <a:pPr marL="0" lvl="0" indent="0" fontAlgn="base">
              <a:buNone/>
            </a:pPr>
            <a:endParaRPr lang="en-US" sz="3800" dirty="0" smtClean="0">
              <a:latin typeface="Arial" panose="020B0604020202020204" pitchFamily="34" charset="0"/>
              <a:cs typeface="Arial" panose="020B0604020202020204" pitchFamily="34" charset="0"/>
            </a:endParaRPr>
          </a:p>
          <a:p>
            <a:pPr lvl="0" fontAlgn="base"/>
            <a:r>
              <a:rPr lang="en-US" sz="4500" dirty="0" smtClean="0">
                <a:latin typeface="Adobe Kaiti Std R" pitchFamily="18" charset="-128"/>
                <a:ea typeface="Adobe Kaiti Std R" pitchFamily="18" charset="-128"/>
                <a:cs typeface="Arial" panose="020B0604020202020204" pitchFamily="34" charset="0"/>
              </a:rPr>
              <a:t>Win-Win </a:t>
            </a:r>
            <a:endParaRPr lang="en-US" sz="4500" dirty="0">
              <a:latin typeface="Adobe Kaiti Std R" pitchFamily="18" charset="-128"/>
              <a:ea typeface="Adobe Kaiti Std R" pitchFamily="18" charset="-128"/>
              <a:cs typeface="Arial" panose="020B0604020202020204" pitchFamily="34" charset="0"/>
            </a:endParaRPr>
          </a:p>
          <a:p>
            <a:pPr lvl="1" fontAlgn="base"/>
            <a:r>
              <a:rPr lang="en-US" sz="3800" b="1" dirty="0">
                <a:latin typeface="Adobe Kaiti Std R" pitchFamily="18" charset="-128"/>
                <a:ea typeface="Adobe Kaiti Std R" pitchFamily="18" charset="-128"/>
                <a:cs typeface="Arial" panose="020B0604020202020204" pitchFamily="34" charset="0"/>
              </a:rPr>
              <a:t>Economic </a:t>
            </a:r>
            <a:r>
              <a:rPr lang="en-US" sz="3800" b="1" dirty="0" smtClean="0">
                <a:latin typeface="Adobe Kaiti Std R" pitchFamily="18" charset="-128"/>
                <a:ea typeface="Adobe Kaiti Std R" pitchFamily="18" charset="-128"/>
                <a:cs typeface="Arial" panose="020B0604020202020204" pitchFamily="34" charset="0"/>
              </a:rPr>
              <a:t>Efficiency</a:t>
            </a:r>
          </a:p>
          <a:p>
            <a:pPr lvl="1" fontAlgn="base"/>
            <a:r>
              <a:rPr lang="en-US" sz="3800" b="1" dirty="0" smtClean="0">
                <a:latin typeface="Adobe Kaiti Std R" pitchFamily="18" charset="-128"/>
                <a:ea typeface="Adobe Kaiti Std R" pitchFamily="18" charset="-128"/>
                <a:cs typeface="Arial" panose="020B0604020202020204" pitchFamily="34" charset="0"/>
              </a:rPr>
              <a:t>Save Tax Payers Millions of dollars </a:t>
            </a:r>
            <a:endParaRPr lang="en-US" sz="3800" b="1" dirty="0">
              <a:latin typeface="Adobe Kaiti Std R" pitchFamily="18" charset="-128"/>
              <a:ea typeface="Adobe Kaiti Std R" pitchFamily="18" charset="-128"/>
              <a:cs typeface="Arial" panose="020B0604020202020204" pitchFamily="34" charset="0"/>
            </a:endParaRPr>
          </a:p>
          <a:p>
            <a:pPr lvl="1" fontAlgn="base"/>
            <a:r>
              <a:rPr lang="en-US" sz="3800" b="1" dirty="0">
                <a:latin typeface="Adobe Kaiti Std R" pitchFamily="18" charset="-128"/>
                <a:ea typeface="Adobe Kaiti Std R" pitchFamily="18" charset="-128"/>
                <a:cs typeface="Arial" panose="020B0604020202020204" pitchFamily="34" charset="0"/>
              </a:rPr>
              <a:t>Meeting the needs of </a:t>
            </a:r>
            <a:r>
              <a:rPr lang="en-US" sz="3800" b="1" dirty="0" smtClean="0">
                <a:latin typeface="Adobe Kaiti Std R" pitchFamily="18" charset="-128"/>
                <a:ea typeface="Adobe Kaiti Std R" pitchFamily="18" charset="-128"/>
                <a:cs typeface="Arial" panose="020B0604020202020204" pitchFamily="34" charset="0"/>
              </a:rPr>
              <a:t>Skills Trades diverse </a:t>
            </a:r>
            <a:r>
              <a:rPr lang="en-US" sz="3800" b="1" dirty="0">
                <a:latin typeface="Adobe Kaiti Std R" pitchFamily="18" charset="-128"/>
                <a:ea typeface="Adobe Kaiti Std R" pitchFamily="18" charset="-128"/>
                <a:cs typeface="Arial" panose="020B0604020202020204" pitchFamily="34" charset="0"/>
              </a:rPr>
              <a:t>workforce</a:t>
            </a:r>
          </a:p>
          <a:p>
            <a:pPr lvl="1" fontAlgn="base"/>
            <a:r>
              <a:rPr lang="en-US" sz="3800" b="1" dirty="0">
                <a:latin typeface="Adobe Kaiti Std R" pitchFamily="18" charset="-128"/>
                <a:ea typeface="Adobe Kaiti Std R" pitchFamily="18" charset="-128"/>
                <a:cs typeface="Arial" panose="020B0604020202020204" pitchFamily="34" charset="0"/>
              </a:rPr>
              <a:t>Career Pathways for </a:t>
            </a:r>
            <a:r>
              <a:rPr lang="en-US" sz="3800" b="1" dirty="0" smtClean="0">
                <a:latin typeface="Adobe Kaiti Std R" pitchFamily="18" charset="-128"/>
                <a:ea typeface="Adobe Kaiti Std R" pitchFamily="18" charset="-128"/>
                <a:cs typeface="Arial" panose="020B0604020202020204" pitchFamily="34" charset="0"/>
              </a:rPr>
              <a:t>Detroit Residents</a:t>
            </a:r>
          </a:p>
          <a:p>
            <a:pPr lvl="1" fontAlgn="base"/>
            <a:r>
              <a:rPr lang="en-US" sz="3800" b="1" dirty="0" smtClean="0">
                <a:latin typeface="Adobe Kaiti Std R" pitchFamily="18" charset="-128"/>
                <a:ea typeface="Adobe Kaiti Std R" pitchFamily="18" charset="-128"/>
                <a:cs typeface="Arial" panose="020B0604020202020204" pitchFamily="34" charset="0"/>
              </a:rPr>
              <a:t>Pathway towards gainful employment </a:t>
            </a:r>
          </a:p>
          <a:p>
            <a:pPr lvl="1" fontAlgn="base"/>
            <a:r>
              <a:rPr lang="en-US" sz="3800" b="1" dirty="0" smtClean="0">
                <a:latin typeface="Adobe Kaiti Std R" pitchFamily="18" charset="-128"/>
                <a:ea typeface="Adobe Kaiti Std R" pitchFamily="18" charset="-128"/>
                <a:cs typeface="Arial" panose="020B0604020202020204" pitchFamily="34" charset="0"/>
              </a:rPr>
              <a:t>Reduction in crime</a:t>
            </a:r>
          </a:p>
          <a:p>
            <a:pPr lvl="1" fontAlgn="base"/>
            <a:endParaRPr lang="en-US" sz="3400" dirty="0">
              <a:latin typeface="Adobe Kaiti Std R" pitchFamily="18" charset="-128"/>
              <a:ea typeface="Adobe Kaiti Std R" pitchFamily="18" charset="-128"/>
              <a:cs typeface="Arial" panose="020B0604020202020204" pitchFamily="34" charset="0"/>
            </a:endParaRPr>
          </a:p>
          <a:p>
            <a:pPr marL="0" indent="0">
              <a:buNone/>
            </a:pPr>
            <a:r>
              <a:rPr lang="en-US" sz="3400" dirty="0">
                <a:latin typeface="Arial" panose="020B0604020202020204" pitchFamily="34" charset="0"/>
                <a:cs typeface="Arial" panose="020B0604020202020204" pitchFamily="34" charset="0"/>
              </a:rPr>
              <a:t> </a:t>
            </a:r>
          </a:p>
          <a:p>
            <a:pPr marL="0" indent="0">
              <a:buNone/>
            </a:pPr>
            <a:r>
              <a:rPr lang="en-US" sz="3400" dirty="0"/>
              <a:t> </a:t>
            </a:r>
          </a:p>
          <a:p>
            <a:pPr>
              <a:buFont typeface="Wingdings" panose="05000000000000000000" pitchFamily="2" charset="2"/>
              <a:buChar char="q"/>
            </a:pPr>
            <a:endParaRPr lang="en-US" dirty="0" smtClean="0"/>
          </a:p>
        </p:txBody>
      </p:sp>
    </p:spTree>
    <p:extLst>
      <p:ext uri="{BB962C8B-B14F-4D97-AF65-F5344CB8AC3E}">
        <p14:creationId xmlns:p14="http://schemas.microsoft.com/office/powerpoint/2010/main" val="2977872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535</TotalTime>
  <Words>639</Words>
  <Application>Microsoft Office PowerPoint</Application>
  <PresentationFormat>Custom</PresentationFormat>
  <Paragraphs>104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Facet</vt:lpstr>
      <vt:lpstr> </vt:lpstr>
      <vt:lpstr>      Blast Skills Trades Training Agreement </vt:lpstr>
      <vt:lpstr>About Blast Detroit Improving lives and Communities</vt:lpstr>
      <vt:lpstr>    Blast Skills Trades Performance Project</vt:lpstr>
      <vt:lpstr>      Blast Skills Trades Project Agreement</vt:lpstr>
      <vt:lpstr>                 Career IT Pathways for                 Detroit Residents &amp; Others</vt:lpstr>
      <vt:lpstr>        Blast Bootcamp Minimum Standards  Entry requirements –  minimum age 16, Employment  Skills Test, Aptitude Test, Application,  Orientation Social Security Number, valid ID or Drivers License  </vt:lpstr>
      <vt:lpstr>          Blast Minimum Standards II</vt:lpstr>
      <vt:lpstr>             Blast Skills Trades Impact </vt:lpstr>
      <vt:lpstr>For Questions Contact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BLAST DETROIT</dc:title>
  <dc:creator>Ray Smith;BLAST</dc:creator>
  <cp:lastModifiedBy>Ray Smith</cp:lastModifiedBy>
  <cp:revision>55</cp:revision>
  <dcterms:created xsi:type="dcterms:W3CDTF">2018-01-14T20:08:29Z</dcterms:created>
  <dcterms:modified xsi:type="dcterms:W3CDTF">2018-03-20T22:45:00Z</dcterms:modified>
</cp:coreProperties>
</file>