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0" r:id="rId7"/>
    <p:sldId id="261" r:id="rId8"/>
    <p:sldId id="262"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
            <a:ext cx="7766936" cy="1028699"/>
          </a:xfrm>
        </p:spPr>
        <p:txBody>
          <a:bodyPr/>
          <a:lstStyle/>
          <a:p>
            <a:pPr marL="0" marR="0" algn="ctr">
              <a:lnSpc>
                <a:spcPct val="115000"/>
              </a:lnSpc>
              <a:spcBef>
                <a:spcPts val="0"/>
              </a:spcBef>
              <a:spcAft>
                <a:spcPts val="1000"/>
              </a:spcAft>
            </a:pPr>
            <a:br>
              <a:rPr lang="en-US" sz="4000" dirty="0">
                <a:solidFill>
                  <a:schemeClr val="accent2"/>
                </a:solidFill>
                <a:latin typeface="Adobe Kaiti Std R" pitchFamily="18" charset="-128"/>
                <a:ea typeface="Adobe Kaiti Std R" pitchFamily="18" charset="-128"/>
                <a:cs typeface="Times New Roman" panose="02020603050405020304" pitchFamily="18" charset="0"/>
              </a:rPr>
            </a:br>
            <a:endParaRPr lang="en-US" dirty="0">
              <a:solidFill>
                <a:schemeClr val="accent2"/>
              </a:solidFill>
              <a:latin typeface="Adobe Kaiti Std R" pitchFamily="18" charset="-128"/>
              <a:ea typeface="Adobe Kaiti Std R" pitchFamily="18" charset="-128"/>
            </a:endParaRPr>
          </a:p>
        </p:txBody>
      </p:sp>
      <p:sp>
        <p:nvSpPr>
          <p:cNvPr id="3" name="Subtitle 2"/>
          <p:cNvSpPr>
            <a:spLocks noGrp="1"/>
          </p:cNvSpPr>
          <p:nvPr>
            <p:ph type="subTitle" idx="1"/>
          </p:nvPr>
        </p:nvSpPr>
        <p:spPr>
          <a:xfrm>
            <a:off x="538843" y="0"/>
            <a:ext cx="9862457" cy="6858001"/>
          </a:xfrm>
        </p:spPr>
        <p:txBody>
          <a:bodyPr>
            <a:normAutofit/>
          </a:bodyPr>
          <a:lstStyle/>
          <a:p>
            <a:pPr algn="ctr"/>
            <a:r>
              <a:rPr lang="en-US" sz="3200" dirty="0">
                <a:solidFill>
                  <a:schemeClr val="accent2">
                    <a:lumMod val="50000"/>
                  </a:schemeClr>
                </a:solidFill>
                <a:latin typeface="Adobe Kaiti Std R" pitchFamily="18" charset="-128"/>
                <a:ea typeface="Adobe Kaiti Std R" pitchFamily="18" charset="-128"/>
                <a:cs typeface="Arial" panose="020B0604020202020204" pitchFamily="34" charset="0"/>
              </a:rPr>
              <a:t>BLAST DETROIT</a:t>
            </a:r>
          </a:p>
          <a:p>
            <a:pPr algn="ctr"/>
            <a:r>
              <a:rPr lang="en-US" sz="3200" dirty="0">
                <a:solidFill>
                  <a:schemeClr val="accent2">
                    <a:lumMod val="50000"/>
                  </a:schemeClr>
                </a:solidFill>
                <a:latin typeface="Adobe Kaiti Std R" pitchFamily="18" charset="-128"/>
                <a:ea typeface="Adobe Kaiti Std R" pitchFamily="18" charset="-128"/>
                <a:cs typeface="Arial" panose="020B0604020202020204" pitchFamily="34" charset="0"/>
              </a:rPr>
              <a:t>Skills Trades Training Bootcamps</a:t>
            </a:r>
          </a:p>
        </p:txBody>
      </p:sp>
      <p:sp>
        <p:nvSpPr>
          <p:cNvPr id="4" name="Rectangle 3"/>
          <p:cNvSpPr/>
          <p:nvPr/>
        </p:nvSpPr>
        <p:spPr>
          <a:xfrm>
            <a:off x="332509" y="1522481"/>
            <a:ext cx="9676905" cy="5219891"/>
          </a:xfrm>
          <a:prstGeom prst="rect">
            <a:avLst/>
          </a:prstGeom>
        </p:spPr>
        <p:txBody>
          <a:bodyPr wrap="square">
            <a:spAutoFit/>
          </a:bodyPr>
          <a:lstStyle/>
          <a:p>
            <a:pPr marL="347345" marR="0" indent="-347345" algn="ctr" fontAlgn="base">
              <a:spcBef>
                <a:spcPts val="575"/>
              </a:spcBef>
              <a:spcAft>
                <a:spcPts val="0"/>
              </a:spcAft>
            </a:pPr>
            <a:r>
              <a:rPr lang="en-US" sz="3200" dirty="0">
                <a:solidFill>
                  <a:schemeClr val="accent2">
                    <a:lumMod val="50000"/>
                  </a:schemeClr>
                </a:solidFill>
                <a:latin typeface="Adobe Kaiti Std R" pitchFamily="18" charset="-128"/>
                <a:ea typeface="Adobe Kaiti Std R" pitchFamily="18" charset="-128"/>
              </a:rPr>
              <a:t>Construction Trades Training (9 Weeks)</a:t>
            </a:r>
          </a:p>
          <a:p>
            <a:pPr marL="347345" marR="0" indent="-347345" algn="ctr" fontAlgn="base">
              <a:spcBef>
                <a:spcPts val="575"/>
              </a:spcBef>
              <a:spcAft>
                <a:spcPts val="0"/>
              </a:spcAft>
            </a:pPr>
            <a:r>
              <a:rPr lang="en-US" sz="2800" dirty="0">
                <a:solidFill>
                  <a:schemeClr val="accent2">
                    <a:lumMod val="50000"/>
                  </a:schemeClr>
                </a:solidFill>
                <a:latin typeface="Adobe Kaiti Std R" pitchFamily="18" charset="-128"/>
                <a:ea typeface="Adobe Kaiti Std R" pitchFamily="18" charset="-128"/>
              </a:rPr>
              <a:t>Learn the Theory and technical aspects of Construction   </a:t>
            </a:r>
            <a:r>
              <a:rPr lang="en-US" sz="2800" dirty="0">
                <a:solidFill>
                  <a:schemeClr val="accent2">
                    <a:lumMod val="50000"/>
                  </a:schemeClr>
                </a:solidFill>
                <a:latin typeface="Adobe Kaiti Std R" pitchFamily="18" charset="-128"/>
                <a:ea typeface="Adobe Kaiti Std R" pitchFamily="18" charset="-128"/>
                <a:cs typeface="Arial" panose="020B0604020202020204" pitchFamily="34" charset="0"/>
              </a:rPr>
              <a:t>           </a:t>
            </a:r>
          </a:p>
          <a:p>
            <a:pPr marL="347345" marR="0" indent="-347345" fontAlgn="base">
              <a:spcBef>
                <a:spcPts val="575"/>
              </a:spcBef>
              <a:spcAft>
                <a:spcPts val="0"/>
              </a:spcAft>
            </a:pPr>
            <a:r>
              <a:rPr lang="en-US" sz="3600" dirty="0">
                <a:solidFill>
                  <a:schemeClr val="accent2">
                    <a:lumMod val="50000"/>
                  </a:schemeClr>
                </a:solidFill>
                <a:latin typeface="Adobe Kaiti Std R" pitchFamily="18" charset="-128"/>
                <a:ea typeface="Adobe Kaiti Std R" pitchFamily="18" charset="-128"/>
                <a:cs typeface="Arial" panose="020B0604020202020204" pitchFamily="34" charset="0"/>
              </a:rPr>
              <a:t>                              </a:t>
            </a:r>
          </a:p>
          <a:p>
            <a:pPr marL="347345" marR="0" indent="-347345" fontAlgn="base">
              <a:spcBef>
                <a:spcPts val="575"/>
              </a:spcBef>
              <a:spcAft>
                <a:spcPts val="0"/>
              </a:spcAft>
            </a:pPr>
            <a:r>
              <a:rPr lang="en-US" sz="3600" dirty="0">
                <a:solidFill>
                  <a:schemeClr val="accent2">
                    <a:lumMod val="50000"/>
                  </a:schemeClr>
                </a:solidFill>
                <a:latin typeface="Adobe Kaiti Std R" pitchFamily="18" charset="-128"/>
                <a:ea typeface="Adobe Kaiti Std R" pitchFamily="18" charset="-128"/>
                <a:cs typeface="Arial" panose="020B0604020202020204" pitchFamily="34" charset="0"/>
              </a:rPr>
              <a:t>        </a:t>
            </a:r>
            <a:r>
              <a:rPr lang="en-US" sz="3200" dirty="0">
                <a:solidFill>
                  <a:schemeClr val="accent2">
                    <a:lumMod val="50000"/>
                  </a:schemeClr>
                </a:solidFill>
                <a:latin typeface="Adobe Kaiti Std R" pitchFamily="18" charset="-128"/>
                <a:ea typeface="Adobe Kaiti Std R" pitchFamily="18" charset="-128"/>
                <a:cs typeface="Arial" panose="020B0604020202020204" pitchFamily="34" charset="0"/>
              </a:rPr>
              <a:t>Computer Science IT Bootcamp (7 Weeks)</a:t>
            </a:r>
          </a:p>
          <a:p>
            <a:pPr algn="ctr"/>
            <a:r>
              <a:rPr lang="en-US" sz="2800" dirty="0">
                <a:solidFill>
                  <a:schemeClr val="accent2">
                    <a:lumMod val="50000"/>
                  </a:schemeClr>
                </a:solidFill>
                <a:latin typeface="Adobe Kaiti Std R" pitchFamily="18" charset="-128"/>
                <a:ea typeface="Adobe Kaiti Std R" pitchFamily="18" charset="-128"/>
                <a:cs typeface="Arial" panose="020B0604020202020204" pitchFamily="34" charset="0"/>
              </a:rPr>
              <a:t>Learn Computer Science and Information Technology (IT)</a:t>
            </a:r>
          </a:p>
          <a:p>
            <a:pPr algn="ctr"/>
            <a:endParaRPr lang="en-US" sz="2800" dirty="0">
              <a:solidFill>
                <a:schemeClr val="accent2">
                  <a:lumMod val="50000"/>
                </a:schemeClr>
              </a:solidFill>
              <a:latin typeface="Adobe Kaiti Std R" pitchFamily="18" charset="-128"/>
              <a:ea typeface="Adobe Kaiti Std R" pitchFamily="18" charset="-128"/>
              <a:cs typeface="Arial" panose="020B0604020202020204" pitchFamily="34" charset="0"/>
            </a:endParaRPr>
          </a:p>
          <a:p>
            <a:pPr marL="347345" marR="0" indent="-347345" algn="ctr" fontAlgn="base">
              <a:spcBef>
                <a:spcPts val="360"/>
              </a:spcBef>
              <a:spcAft>
                <a:spcPts val="0"/>
              </a:spcAft>
            </a:pPr>
            <a:r>
              <a:rPr lang="en-US" sz="3200" dirty="0">
                <a:solidFill>
                  <a:schemeClr val="accent2">
                    <a:lumMod val="50000"/>
                  </a:schemeClr>
                </a:solidFill>
                <a:latin typeface="Adobe Kaiti Std R" pitchFamily="18" charset="-128"/>
                <a:ea typeface="Adobe Kaiti Std R" pitchFamily="18" charset="-128"/>
                <a:cs typeface="Arial" panose="020B0604020202020204" pitchFamily="34" charset="0"/>
              </a:rPr>
              <a:t>Competencies Based Learning </a:t>
            </a:r>
          </a:p>
          <a:p>
            <a:pPr marL="347345" marR="0" indent="-347345" algn="ctr" fontAlgn="base">
              <a:spcBef>
                <a:spcPts val="360"/>
              </a:spcBef>
              <a:spcAft>
                <a:spcPts val="0"/>
              </a:spcAft>
            </a:pPr>
            <a:r>
              <a:rPr lang="en-US" sz="2800" i="1" dirty="0">
                <a:solidFill>
                  <a:schemeClr val="accent2">
                    <a:lumMod val="50000"/>
                  </a:schemeClr>
                </a:solidFill>
                <a:latin typeface="Adobe Kaiti Std R" pitchFamily="18" charset="-128"/>
                <a:ea typeface="Adobe Kaiti Std R" pitchFamily="18" charset="-128"/>
                <a:cs typeface="Arial" panose="020B0604020202020204" pitchFamily="34" charset="0"/>
              </a:rPr>
              <a:t>That Leads to Employment </a:t>
            </a:r>
            <a:r>
              <a:rPr lang="en-US" sz="2800" i="1" dirty="0">
                <a:solidFill>
                  <a:schemeClr val="accent2">
                    <a:lumMod val="50000"/>
                  </a:schemeClr>
                </a:solidFill>
                <a:latin typeface="Adobe Kaiti Std R" pitchFamily="18" charset="-128"/>
                <a:ea typeface="Adobe Kaiti Std R" pitchFamily="18" charset="-128"/>
              </a:rPr>
              <a:t>    </a:t>
            </a:r>
          </a:p>
          <a:p>
            <a:pPr marL="347345" marR="0" indent="-347345" algn="ctr" fontAlgn="base">
              <a:spcBef>
                <a:spcPts val="360"/>
              </a:spcBef>
              <a:spcAft>
                <a:spcPts val="0"/>
              </a:spcAft>
            </a:pPr>
            <a:r>
              <a:rPr lang="en-US" sz="2800" dirty="0">
                <a:solidFill>
                  <a:schemeClr val="accent2">
                    <a:lumMod val="50000"/>
                  </a:schemeClr>
                </a:solidFill>
                <a:latin typeface="Adobe Kaiti Std R" pitchFamily="18" charset="-128"/>
                <a:ea typeface="Adobe Kaiti Std R" pitchFamily="18" charset="-128"/>
              </a:rPr>
              <a:t>(313) 309-7083 www.blastdetroit.org </a:t>
            </a:r>
          </a:p>
          <a:p>
            <a:pPr>
              <a:lnSpc>
                <a:spcPct val="115000"/>
              </a:lnSpc>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0954" y="2777149"/>
            <a:ext cx="3380014" cy="358356"/>
          </a:xfrm>
          <a:prstGeom prst="rect">
            <a:avLst/>
          </a:prstGeom>
        </p:spPr>
      </p:pic>
    </p:spTree>
    <p:extLst>
      <p:ext uri="{BB962C8B-B14F-4D97-AF65-F5344CB8AC3E}">
        <p14:creationId xmlns:p14="http://schemas.microsoft.com/office/powerpoint/2010/main" val="204332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630"/>
            <a:ext cx="8596668" cy="705393"/>
          </a:xfrm>
        </p:spPr>
        <p:txBody>
          <a:bodyPr/>
          <a:lstStyle/>
          <a:p>
            <a:r>
              <a:rPr lang="en-US" dirty="0"/>
              <a:t>             </a:t>
            </a:r>
            <a:r>
              <a:rPr lang="en-US" sz="3200" dirty="0">
                <a:solidFill>
                  <a:schemeClr val="accent2">
                    <a:lumMod val="75000"/>
                  </a:schemeClr>
                </a:solidFill>
                <a:latin typeface="Adobe Kaiti Std R" pitchFamily="18" charset="-128"/>
                <a:ea typeface="Adobe Kaiti Std R" pitchFamily="18" charset="-128"/>
              </a:rPr>
              <a:t>Blast Training Impact</a:t>
            </a:r>
            <a:r>
              <a:rPr lang="en-US" sz="3200" b="1" dirty="0">
                <a:solidFill>
                  <a:schemeClr val="accent2">
                    <a:lumMod val="75000"/>
                  </a:schemeClr>
                </a:solidFill>
                <a:latin typeface="Adobe Kaiti Std R" pitchFamily="18" charset="-128"/>
                <a:ea typeface="Adobe Kaiti Std R" pitchFamily="18" charset="-128"/>
              </a:rPr>
              <a:t> </a:t>
            </a:r>
          </a:p>
        </p:txBody>
      </p:sp>
      <p:sp>
        <p:nvSpPr>
          <p:cNvPr id="3" name="Content Placeholder 2"/>
          <p:cNvSpPr>
            <a:spLocks noGrp="1"/>
          </p:cNvSpPr>
          <p:nvPr>
            <p:ph idx="1"/>
          </p:nvPr>
        </p:nvSpPr>
        <p:spPr>
          <a:xfrm>
            <a:off x="809897" y="940526"/>
            <a:ext cx="9013371" cy="6348548"/>
          </a:xfrm>
        </p:spPr>
        <p:txBody>
          <a:bodyPr>
            <a:normAutofit fontScale="70000" lnSpcReduction="20000"/>
          </a:bodyPr>
          <a:lstStyle/>
          <a:p>
            <a:pPr marL="0" indent="0">
              <a:buNone/>
            </a:pPr>
            <a:r>
              <a:rPr lang="en-US" sz="3800" b="1" dirty="0">
                <a:latin typeface="Adobe Kaiti Std R" pitchFamily="18" charset="-128"/>
                <a:ea typeface="Adobe Kaiti Std R" pitchFamily="18" charset="-128"/>
                <a:cs typeface="Arial" panose="020B0604020202020204" pitchFamily="34" charset="0"/>
              </a:rPr>
              <a:t>Opportunities for individuals &amp; Returning Citizens  to move towards independence and gainful employment</a:t>
            </a:r>
            <a:endParaRPr lang="en-US" sz="2800" b="1" dirty="0">
              <a:latin typeface="Adobe Kaiti Std R" pitchFamily="18" charset="-128"/>
              <a:ea typeface="Adobe Kaiti Std R" pitchFamily="18" charset="-128"/>
              <a:cs typeface="Arial" panose="020B0604020202020204" pitchFamily="34" charset="0"/>
            </a:endParaRPr>
          </a:p>
          <a:p>
            <a:pPr marL="0" lvl="0" indent="0" fontAlgn="base">
              <a:buNone/>
            </a:pPr>
            <a:endParaRPr lang="en-US" sz="3800" dirty="0">
              <a:latin typeface="Arial" panose="020B0604020202020204" pitchFamily="34" charset="0"/>
              <a:cs typeface="Arial" panose="020B0604020202020204" pitchFamily="34" charset="0"/>
            </a:endParaRPr>
          </a:p>
          <a:p>
            <a:pPr lvl="0" fontAlgn="base"/>
            <a:r>
              <a:rPr lang="en-US" sz="4500" dirty="0">
                <a:latin typeface="Adobe Kaiti Std R" pitchFamily="18" charset="-128"/>
                <a:ea typeface="Adobe Kaiti Std R" pitchFamily="18" charset="-128"/>
                <a:cs typeface="Arial" panose="020B0604020202020204" pitchFamily="34" charset="0"/>
              </a:rPr>
              <a:t>Win-Win </a:t>
            </a:r>
          </a:p>
          <a:p>
            <a:pPr lvl="1" fontAlgn="base"/>
            <a:r>
              <a:rPr lang="en-US" sz="3800" b="1" dirty="0">
                <a:latin typeface="Adobe Kaiti Std R" pitchFamily="18" charset="-128"/>
                <a:ea typeface="Adobe Kaiti Std R" pitchFamily="18" charset="-128"/>
                <a:cs typeface="Arial" panose="020B0604020202020204" pitchFamily="34" charset="0"/>
              </a:rPr>
              <a:t>Economic Efficiency</a:t>
            </a:r>
          </a:p>
          <a:p>
            <a:pPr lvl="1" fontAlgn="base"/>
            <a:r>
              <a:rPr lang="en-US" sz="3800" b="1" dirty="0">
                <a:latin typeface="Adobe Kaiti Std R" pitchFamily="18" charset="-128"/>
                <a:ea typeface="Adobe Kaiti Std R" pitchFamily="18" charset="-128"/>
                <a:cs typeface="Arial" panose="020B0604020202020204" pitchFamily="34" charset="0"/>
              </a:rPr>
              <a:t>Save Tax Payers Millions of dollars </a:t>
            </a:r>
          </a:p>
          <a:p>
            <a:pPr lvl="1" fontAlgn="base"/>
            <a:r>
              <a:rPr lang="en-US" sz="3800" b="1" dirty="0">
                <a:latin typeface="Adobe Kaiti Std R" pitchFamily="18" charset="-128"/>
                <a:ea typeface="Adobe Kaiti Std R" pitchFamily="18" charset="-128"/>
                <a:cs typeface="Arial" panose="020B0604020202020204" pitchFamily="34" charset="0"/>
              </a:rPr>
              <a:t>Meeting the needs of Skilled Trades diverse workforce</a:t>
            </a:r>
          </a:p>
          <a:p>
            <a:pPr lvl="1" fontAlgn="base"/>
            <a:r>
              <a:rPr lang="en-US" sz="3800" b="1" dirty="0">
                <a:latin typeface="Adobe Kaiti Std R" pitchFamily="18" charset="-128"/>
                <a:ea typeface="Adobe Kaiti Std R" pitchFamily="18" charset="-128"/>
                <a:cs typeface="Arial" panose="020B0604020202020204" pitchFamily="34" charset="0"/>
              </a:rPr>
              <a:t>Career Pathways for participants</a:t>
            </a:r>
          </a:p>
          <a:p>
            <a:pPr lvl="1" fontAlgn="base"/>
            <a:r>
              <a:rPr lang="en-US" sz="3800" b="1" dirty="0">
                <a:latin typeface="Adobe Kaiti Std R" pitchFamily="18" charset="-128"/>
                <a:ea typeface="Adobe Kaiti Std R" pitchFamily="18" charset="-128"/>
                <a:cs typeface="Arial" panose="020B0604020202020204" pitchFamily="34" charset="0"/>
              </a:rPr>
              <a:t>Pathway towards gainful employment </a:t>
            </a:r>
          </a:p>
          <a:p>
            <a:pPr lvl="1" fontAlgn="base"/>
            <a:r>
              <a:rPr lang="en-US" sz="3800" b="1" dirty="0">
                <a:latin typeface="Adobe Kaiti Std R" pitchFamily="18" charset="-128"/>
                <a:ea typeface="Adobe Kaiti Std R" pitchFamily="18" charset="-128"/>
                <a:cs typeface="Arial" panose="020B0604020202020204" pitchFamily="34" charset="0"/>
              </a:rPr>
              <a:t>Reduction in crime</a:t>
            </a:r>
          </a:p>
          <a:p>
            <a:pPr lvl="1" fontAlgn="base"/>
            <a:endParaRPr lang="en-US" sz="3400" dirty="0">
              <a:latin typeface="Adobe Kaiti Std R" pitchFamily="18" charset="-128"/>
              <a:ea typeface="Adobe Kaiti Std R" pitchFamily="18" charset="-128"/>
              <a:cs typeface="Arial" panose="020B0604020202020204" pitchFamily="34" charset="0"/>
            </a:endParaRPr>
          </a:p>
          <a:p>
            <a:pPr marL="0" indent="0">
              <a:buNone/>
            </a:pPr>
            <a:r>
              <a:rPr lang="en-US" sz="3400" dirty="0">
                <a:latin typeface="Arial" panose="020B0604020202020204" pitchFamily="34" charset="0"/>
                <a:cs typeface="Arial" panose="020B0604020202020204" pitchFamily="34" charset="0"/>
              </a:rPr>
              <a:t> </a:t>
            </a:r>
          </a:p>
          <a:p>
            <a:pPr marL="0" indent="0">
              <a:buNone/>
            </a:pPr>
            <a:r>
              <a:rPr lang="en-US" sz="3400" dirty="0"/>
              <a:t> </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97787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normAutofit/>
          </a:bodyPr>
          <a:lstStyle/>
          <a:p>
            <a:r>
              <a:rPr lang="en-US" sz="3200" b="1" dirty="0">
                <a:solidFill>
                  <a:schemeClr val="accent2">
                    <a:lumMod val="75000"/>
                  </a:schemeClr>
                </a:solidFill>
                <a:latin typeface="Adobe Kaiti Std R" pitchFamily="18" charset="-128"/>
                <a:ea typeface="Adobe Kaiti Std R" pitchFamily="18" charset="-128"/>
              </a:rPr>
              <a:t>               For Questions Contact</a:t>
            </a:r>
          </a:p>
        </p:txBody>
      </p:sp>
      <p:sp>
        <p:nvSpPr>
          <p:cNvPr id="3" name="Content Placeholder 2"/>
          <p:cNvSpPr>
            <a:spLocks noGrp="1"/>
          </p:cNvSpPr>
          <p:nvPr>
            <p:ph idx="1"/>
          </p:nvPr>
        </p:nvSpPr>
        <p:spPr>
          <a:xfrm>
            <a:off x="1701439" y="1136469"/>
            <a:ext cx="7523578" cy="5590903"/>
          </a:xfrm>
        </p:spPr>
        <p:txBody>
          <a:bodyPr>
            <a:normAutofit/>
          </a:bodyPr>
          <a:lstStyle/>
          <a:p>
            <a:pPr marL="0" indent="0">
              <a:buNone/>
            </a:pPr>
            <a:endParaRPr lang="en-US" sz="2800" dirty="0">
              <a:solidFill>
                <a:schemeClr val="tx1"/>
              </a:solidFill>
            </a:endParaRP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Blast Detroit</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Ray Smith (Training Coordinator) </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400 Renaissance Center Drive #2600</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Detroit, MI 48243</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(313) 309-7083</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ray@blastdetroit.org</a:t>
            </a:r>
          </a:p>
          <a:p>
            <a:pPr marL="0" indent="0">
              <a:buNone/>
            </a:pPr>
            <a:r>
              <a:rPr lang="en-US" sz="2800" dirty="0">
                <a:solidFill>
                  <a:schemeClr val="tx1"/>
                </a:solidFill>
                <a:latin typeface="Adobe Kaiti Std R" pitchFamily="18" charset="-128"/>
                <a:ea typeface="Adobe Kaiti Std R" pitchFamily="18" charset="-128"/>
                <a:cs typeface="Arial" panose="020B0604020202020204" pitchFamily="34" charset="0"/>
              </a:rPr>
              <a:t>www.blastdetroit.org</a:t>
            </a:r>
          </a:p>
          <a:p>
            <a:pPr marL="0" indent="0">
              <a:buNone/>
            </a:pPr>
            <a:endParaRPr lang="en-US" sz="2800" dirty="0">
              <a:solidFill>
                <a:schemeClr val="tx1"/>
              </a:solidFill>
              <a:latin typeface="Arial" panose="020B0604020202020204" pitchFamily="34" charset="0"/>
              <a:cs typeface="Arial" panose="020B0604020202020204" pitchFamily="34" charset="0"/>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4924" y="5691705"/>
            <a:ext cx="3305317" cy="490729"/>
          </a:xfrm>
          <a:prstGeom prst="rect">
            <a:avLst/>
          </a:prstGeom>
        </p:spPr>
      </p:pic>
    </p:spTree>
    <p:extLst>
      <p:ext uri="{BB962C8B-B14F-4D97-AF65-F5344CB8AC3E}">
        <p14:creationId xmlns:p14="http://schemas.microsoft.com/office/powerpoint/2010/main" val="10172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4069"/>
          </a:xfrm>
        </p:spPr>
        <p:txBody>
          <a:bodyPr>
            <a:normAutofit fontScale="90000"/>
          </a:bodyPr>
          <a:lstStyle/>
          <a:p>
            <a:r>
              <a:rPr lang="en-US" dirty="0">
                <a:solidFill>
                  <a:schemeClr val="accent2"/>
                </a:solidFill>
                <a:latin typeface="Adobe Kaiti Std R" pitchFamily="18" charset="-128"/>
                <a:ea typeface="Adobe Kaiti Std R" pitchFamily="18" charset="-128"/>
              </a:rPr>
              <a:t>      </a:t>
            </a:r>
            <a:r>
              <a:rPr lang="en-US" dirty="0">
                <a:solidFill>
                  <a:schemeClr val="accent2">
                    <a:lumMod val="75000"/>
                  </a:schemeClr>
                </a:solidFill>
                <a:latin typeface="Adobe Kaiti Std R" pitchFamily="18" charset="-128"/>
                <a:ea typeface="Adobe Kaiti Std R" pitchFamily="18" charset="-128"/>
              </a:rPr>
              <a:t>Blast Skills Trades Training Agreement </a:t>
            </a:r>
          </a:p>
        </p:txBody>
      </p:sp>
      <p:sp>
        <p:nvSpPr>
          <p:cNvPr id="3" name="Content Placeholder 2"/>
          <p:cNvSpPr>
            <a:spLocks noGrp="1"/>
          </p:cNvSpPr>
          <p:nvPr>
            <p:ph idx="1"/>
          </p:nvPr>
        </p:nvSpPr>
        <p:spPr>
          <a:xfrm>
            <a:off x="677334" y="1392866"/>
            <a:ext cx="8596668" cy="5556574"/>
          </a:xfrm>
        </p:spPr>
        <p:txBody>
          <a:bodyPr>
            <a:normAutofit/>
          </a:bodyPr>
          <a:lstStyle/>
          <a:p>
            <a:pPr lvl="0">
              <a:buClr>
                <a:srgbClr val="90C226"/>
              </a:buClr>
            </a:pPr>
            <a:r>
              <a:rPr lang="en-US" sz="2400" dirty="0">
                <a:solidFill>
                  <a:prstClr val="black"/>
                </a:solidFill>
                <a:latin typeface="Adobe Kaiti Std R" pitchFamily="18" charset="-128"/>
                <a:ea typeface="Adobe Kaiti Std R" pitchFamily="18" charset="-128"/>
              </a:rPr>
              <a:t>Provide training on the theory and technical aspects of the construction trades in classroom &amp; on job-site, along with Unionized Apprenticeship Direct Entry, Utilization, and Retention   </a:t>
            </a:r>
            <a:endParaRPr lang="en-US" sz="2400" dirty="0">
              <a:solidFill>
                <a:schemeClr val="accent2"/>
              </a:solidFill>
              <a:latin typeface="Adobe Kaiti Std R" pitchFamily="18" charset="-128"/>
              <a:ea typeface="Adobe Kaiti Std R" pitchFamily="18" charset="-128"/>
            </a:endParaRPr>
          </a:p>
          <a:p>
            <a:pPr marL="457200" lvl="1" indent="0" fontAlgn="base">
              <a:spcBef>
                <a:spcPts val="0"/>
              </a:spcBef>
              <a:buNone/>
              <a:tabLst>
                <a:tab pos="914400" algn="l"/>
              </a:tabLst>
            </a:pPr>
            <a:endParaRPr lang="en-US" sz="2400" dirty="0">
              <a:solidFill>
                <a:schemeClr val="accent2"/>
              </a:solidFill>
              <a:latin typeface="Adobe Kaiti Std R" pitchFamily="18" charset="-128"/>
              <a:ea typeface="Adobe Kaiti Std R" pitchFamily="18" charset="-128"/>
            </a:endParaRPr>
          </a:p>
          <a:p>
            <a:pPr marL="457200" lvl="1" indent="0" fontAlgn="base">
              <a:spcBef>
                <a:spcPts val="0"/>
              </a:spcBef>
              <a:buNone/>
              <a:tabLst>
                <a:tab pos="914400" algn="l"/>
              </a:tabLst>
            </a:pPr>
            <a:r>
              <a:rPr lang="en-US" sz="2400" dirty="0">
                <a:solidFill>
                  <a:schemeClr val="accent2">
                    <a:lumMod val="75000"/>
                  </a:schemeClr>
                </a:solidFill>
                <a:latin typeface="Adobe Kaiti Std R" pitchFamily="18" charset="-128"/>
                <a:ea typeface="Adobe Kaiti Std R" pitchFamily="18" charset="-128"/>
              </a:rPr>
              <a:t>Neighborhood Investment Strategies</a:t>
            </a:r>
            <a:r>
              <a:rPr lang="en-US" sz="2400" dirty="0">
                <a:solidFill>
                  <a:schemeClr val="accent2"/>
                </a:solidFill>
                <a:latin typeface="Adobe Kaiti Std R" pitchFamily="18" charset="-128"/>
                <a:ea typeface="Adobe Kaiti Std R" pitchFamily="18" charset="-128"/>
              </a:rPr>
              <a:t>:</a:t>
            </a:r>
            <a:r>
              <a:rPr lang="en-US" sz="2400" i="1" dirty="0">
                <a:solidFill>
                  <a:schemeClr val="accent2"/>
                </a:solidFill>
                <a:latin typeface="Adobe Kaiti Std R" pitchFamily="18" charset="-128"/>
                <a:ea typeface="Adobe Kaiti Std R" pitchFamily="18" charset="-128"/>
              </a:rPr>
              <a:t> </a:t>
            </a:r>
            <a:r>
              <a:rPr lang="en-US" sz="2400" dirty="0">
                <a:solidFill>
                  <a:schemeClr val="tx1"/>
                </a:solidFill>
                <a:latin typeface="Adobe Kaiti Std R" pitchFamily="18" charset="-128"/>
                <a:ea typeface="Adobe Kaiti Std R" pitchFamily="18" charset="-128"/>
              </a:rPr>
              <a:t>For Employment Training &amp; Education, Job Development, Career Pathways, and Entrepreneurship Development  </a:t>
            </a:r>
          </a:p>
          <a:p>
            <a:endParaRPr lang="en-US" sz="2400" dirty="0">
              <a:solidFill>
                <a:srgbClr val="000000"/>
              </a:solidFill>
              <a:latin typeface="Adobe Kaiti Std R" pitchFamily="18" charset="-128"/>
              <a:ea typeface="Adobe Kaiti Std R" pitchFamily="18" charset="-128"/>
            </a:endParaRPr>
          </a:p>
          <a:p>
            <a:r>
              <a:rPr lang="en-US" sz="2400" dirty="0">
                <a:solidFill>
                  <a:srgbClr val="000000"/>
                </a:solidFill>
                <a:latin typeface="Adobe Kaiti Std R" pitchFamily="18" charset="-128"/>
                <a:ea typeface="Adobe Kaiti Std R" pitchFamily="18" charset="-128"/>
              </a:rPr>
              <a:t>Training Agreement- Provide the highest level of Skilled Trades Pre-Apprenticeship Construction Trades above industry standards for the purpose of providing Detroit residents with Job opportunities and sustaining wages. </a:t>
            </a:r>
            <a:endParaRPr lang="en-US" sz="2400" dirty="0">
              <a:latin typeface="Adobe Kaiti Std R" pitchFamily="18" charset="-128"/>
              <a:ea typeface="Adobe Kaiti Std R" pitchFamily="18" charset="-128"/>
            </a:endParaRPr>
          </a:p>
        </p:txBody>
      </p:sp>
    </p:spTree>
    <p:extLst>
      <p:ext uri="{BB962C8B-B14F-4D97-AF65-F5344CB8AC3E}">
        <p14:creationId xmlns:p14="http://schemas.microsoft.com/office/powerpoint/2010/main" val="323763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2880"/>
            <a:ext cx="8596668" cy="1110343"/>
          </a:xfrm>
        </p:spPr>
        <p:txBody>
          <a:bodyPr>
            <a:normAutofit/>
          </a:bodyPr>
          <a:lstStyle/>
          <a:p>
            <a:pPr algn="ctr"/>
            <a:r>
              <a:rPr lang="en-US" dirty="0">
                <a:solidFill>
                  <a:schemeClr val="accent2">
                    <a:lumMod val="75000"/>
                  </a:schemeClr>
                </a:solidFill>
                <a:latin typeface="Adobe Kaiti Std R" pitchFamily="18" charset="-128"/>
                <a:ea typeface="Adobe Kaiti Std R" pitchFamily="18" charset="-128"/>
              </a:rPr>
              <a:t>About Blast Detroit</a:t>
            </a:r>
            <a:br>
              <a:rPr lang="en-US" sz="4800" dirty="0">
                <a:solidFill>
                  <a:schemeClr val="accent2">
                    <a:lumMod val="75000"/>
                  </a:schemeClr>
                </a:solidFill>
                <a:latin typeface="Adobe Kaiti Std R" pitchFamily="18" charset="-128"/>
                <a:ea typeface="Adobe Kaiti Std R" pitchFamily="18" charset="-128"/>
              </a:rPr>
            </a:br>
            <a:r>
              <a:rPr lang="en-US" sz="2200" b="1" dirty="0">
                <a:solidFill>
                  <a:schemeClr val="accent2">
                    <a:lumMod val="75000"/>
                  </a:schemeClr>
                </a:solidFill>
                <a:latin typeface="Adobe Kaiti Std R" pitchFamily="18" charset="-128"/>
                <a:ea typeface="Adobe Kaiti Std R" pitchFamily="18" charset="-128"/>
              </a:rPr>
              <a:t>Improving lives and Communities</a:t>
            </a:r>
          </a:p>
        </p:txBody>
      </p:sp>
      <p:sp>
        <p:nvSpPr>
          <p:cNvPr id="3" name="Content Placeholder 2"/>
          <p:cNvSpPr>
            <a:spLocks noGrp="1"/>
          </p:cNvSpPr>
          <p:nvPr>
            <p:ph idx="1"/>
          </p:nvPr>
        </p:nvSpPr>
        <p:spPr>
          <a:xfrm>
            <a:off x="404948" y="1632856"/>
            <a:ext cx="9345107" cy="5421087"/>
          </a:xfrm>
        </p:spPr>
        <p:txBody>
          <a:bodyPr>
            <a:normAutofit/>
          </a:bodyPr>
          <a:lstStyle/>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Competencies Based Skills Trades Training Program</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Non Profit Organization 501 c 3 </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Detroit Land Bank Partner</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U.S. Treasury Community Development Entity (CDE)</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Property Improvement &amp; Development Management LLC </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Literacy Provider For Department of Human Services Foster Care </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Wayne State University Academics, Athletics Youth Camp</a:t>
            </a:r>
          </a:p>
          <a:p>
            <a:pPr lvl="0" fontAlgn="base">
              <a:spcBef>
                <a:spcPts val="0"/>
              </a:spcBef>
              <a:buFont typeface="Wingdings" panose="05000000000000000000" pitchFamily="2" charset="2"/>
              <a:buChar char=""/>
              <a:tabLst>
                <a:tab pos="457200" algn="l"/>
              </a:tabLst>
            </a:pPr>
            <a:r>
              <a:rPr lang="en-US" sz="2700" dirty="0">
                <a:solidFill>
                  <a:schemeClr val="tx1"/>
                </a:solidFill>
                <a:latin typeface="Adobe Kaiti Std R" pitchFamily="18" charset="-128"/>
                <a:ea typeface="Adobe Kaiti Std R" pitchFamily="18" charset="-128"/>
                <a:cs typeface="Arial" panose="020B0604020202020204" pitchFamily="34" charset="0"/>
              </a:rPr>
              <a:t>Service Provider for Michigan Rehabilitation Services (MRS)</a:t>
            </a:r>
          </a:p>
          <a:p>
            <a:pPr lvl="0" fontAlgn="base">
              <a:spcBef>
                <a:spcPts val="0"/>
              </a:spcBef>
              <a:buFont typeface="Wingdings" panose="05000000000000000000" pitchFamily="2" charset="2"/>
              <a:buChar char=""/>
              <a:tabLst>
                <a:tab pos="457200" algn="l"/>
              </a:tabLst>
            </a:pPr>
            <a:endParaRPr lang="en-US" sz="2600" dirty="0">
              <a:solidFill>
                <a:schemeClr val="tx1"/>
              </a:solidFill>
              <a:latin typeface="Times New Roman" panose="02020603050405020304" pitchFamily="18" charset="0"/>
              <a:ea typeface="Times New Roman" panose="02020603050405020304" pitchFamily="18" charset="0"/>
            </a:endParaRPr>
          </a:p>
          <a:p>
            <a:pPr marL="0" lvl="0" indent="0" fontAlgn="base">
              <a:spcBef>
                <a:spcPts val="0"/>
              </a:spcBef>
              <a:buNone/>
              <a:tabLst>
                <a:tab pos="457200" algn="l"/>
              </a:tabLst>
            </a:pPr>
            <a:r>
              <a:rPr lang="en-US" sz="2400" dirty="0">
                <a:solidFill>
                  <a:srgbClr val="003366"/>
                </a:solidFill>
                <a:latin typeface="Century Schoolbook" panose="02040604050505020304" pitchFamily="18" charset="0"/>
              </a:rPr>
              <a:t> </a:t>
            </a:r>
            <a:endParaRPr lang="en-US" sz="2400" dirty="0">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8375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23" y="593272"/>
            <a:ext cx="9431079" cy="1320800"/>
          </a:xfrm>
        </p:spPr>
        <p:txBody>
          <a:bodyPr/>
          <a:lstStyle/>
          <a:p>
            <a:r>
              <a:rPr lang="en-US" sz="3200" b="1" dirty="0">
                <a:solidFill>
                  <a:schemeClr val="accent2"/>
                </a:solidFill>
                <a:latin typeface="Adobe Kaiti Std R" pitchFamily="18" charset="-128"/>
                <a:ea typeface="Adobe Kaiti Std R" pitchFamily="18" charset="-128"/>
              </a:rPr>
              <a:t>    </a:t>
            </a:r>
            <a:r>
              <a:rPr lang="en-US" sz="3200" dirty="0">
                <a:solidFill>
                  <a:schemeClr val="accent2">
                    <a:lumMod val="75000"/>
                  </a:schemeClr>
                </a:solidFill>
                <a:latin typeface="Adobe Kaiti Std R" pitchFamily="18" charset="-128"/>
                <a:ea typeface="Adobe Kaiti Std R" pitchFamily="18" charset="-128"/>
              </a:rPr>
              <a:t>Blast Construction Trades Performance Project</a:t>
            </a:r>
          </a:p>
        </p:txBody>
      </p:sp>
      <p:sp>
        <p:nvSpPr>
          <p:cNvPr id="3" name="Content Placeholder 2"/>
          <p:cNvSpPr>
            <a:spLocks noGrp="1"/>
          </p:cNvSpPr>
          <p:nvPr>
            <p:ph idx="1"/>
          </p:nvPr>
        </p:nvSpPr>
        <p:spPr>
          <a:xfrm>
            <a:off x="310243" y="871870"/>
            <a:ext cx="9127671" cy="6325763"/>
          </a:xfrm>
        </p:spPr>
        <p:txBody>
          <a:bodyPr>
            <a:normAutofit/>
          </a:bodyPr>
          <a:lstStyle/>
          <a:p>
            <a:pPr lvl="1" fontAlgn="base"/>
            <a:endParaRPr lang="en-US" dirty="0"/>
          </a:p>
          <a:p>
            <a:pPr marL="457200" lvl="1" indent="0" fontAlgn="base">
              <a:buNone/>
            </a:pPr>
            <a:r>
              <a:rPr lang="en-US" sz="2000" dirty="0">
                <a:latin typeface="Arial" panose="020B0604020202020204" pitchFamily="34" charset="0"/>
                <a:ea typeface="Adobe Kaiti Std R" pitchFamily="18" charset="-128"/>
                <a:cs typeface="Arial" panose="020B0604020202020204" pitchFamily="34" charset="0"/>
              </a:rPr>
              <a:t>Blast</a:t>
            </a:r>
            <a:r>
              <a:rPr lang="en-US" sz="2000" dirty="0">
                <a:solidFill>
                  <a:prstClr val="black">
                    <a:lumMod val="75000"/>
                    <a:lumOff val="25000"/>
                  </a:prstClr>
                </a:solidFill>
                <a:latin typeface="Arial" panose="020B0604020202020204" pitchFamily="34" charset="0"/>
                <a:ea typeface="Adobe Kaiti Std R" pitchFamily="18" charset="-128"/>
                <a:cs typeface="Arial" panose="020B0604020202020204" pitchFamily="34" charset="0"/>
              </a:rPr>
              <a:t> technical aspects of the construction trades</a:t>
            </a:r>
            <a:r>
              <a:rPr lang="en-US" sz="2000" dirty="0">
                <a:latin typeface="Arial" panose="020B0604020202020204" pitchFamily="34" charset="0"/>
                <a:ea typeface="Adobe Kaiti Std R" pitchFamily="18" charset="-128"/>
                <a:cs typeface="Arial" panose="020B0604020202020204" pitchFamily="34" charset="0"/>
              </a:rPr>
              <a:t> will train and place pre-apprentices  to perform basic residential housing improvements supervised by a licensed contractor for hands on learning while earning a stipend conducting the following tasks:</a:t>
            </a:r>
          </a:p>
          <a:p>
            <a:pPr lvl="1" fontAlgn="base"/>
            <a:endParaRPr lang="en-US" sz="2000" dirty="0">
              <a:latin typeface="Arial" panose="020B0604020202020204" pitchFamily="34" charset="0"/>
              <a:ea typeface="Adobe Kaiti Std R" pitchFamily="18" charset="-128"/>
              <a:cs typeface="Arial" panose="020B0604020202020204" pitchFamily="34" charset="0"/>
            </a:endParaRPr>
          </a:p>
          <a:p>
            <a:pPr lvl="1" fontAlgn="base"/>
            <a:r>
              <a:rPr lang="en-US" sz="2000" dirty="0">
                <a:latin typeface="Arial" panose="020B0604020202020204" pitchFamily="34" charset="0"/>
                <a:ea typeface="Adobe Kaiti Std R" pitchFamily="18" charset="-128"/>
                <a:cs typeface="Arial" panose="020B0604020202020204" pitchFamily="34" charset="0"/>
              </a:rPr>
              <a:t>Installing and replacing energy efficient lighting, and other smart energy upgrades.</a:t>
            </a:r>
          </a:p>
          <a:p>
            <a:pPr lvl="1" fontAlgn="base"/>
            <a:r>
              <a:rPr lang="en-US" sz="2000" dirty="0">
                <a:latin typeface="Arial" panose="020B0604020202020204" pitchFamily="34" charset="0"/>
                <a:ea typeface="Adobe Kaiti Std R" pitchFamily="18" charset="-128"/>
                <a:cs typeface="Arial" panose="020B0604020202020204" pitchFamily="34" charset="0"/>
              </a:rPr>
              <a:t>Replacing showerheads, faucets, toilets and pipes. </a:t>
            </a:r>
          </a:p>
          <a:p>
            <a:pPr lvl="1" fontAlgn="base"/>
            <a:r>
              <a:rPr lang="en-US" sz="2000" dirty="0">
                <a:latin typeface="Arial" panose="020B0604020202020204" pitchFamily="34" charset="0"/>
                <a:ea typeface="Adobe Kaiti Std R" pitchFamily="18" charset="-128"/>
                <a:cs typeface="Arial" panose="020B0604020202020204" pitchFamily="34" charset="0"/>
              </a:rPr>
              <a:t>Painting, drywall, installing light fixtures, fixing door locks and handles and other safety healthy living improvements.</a:t>
            </a:r>
          </a:p>
          <a:p>
            <a:pPr lvl="1" fontAlgn="base"/>
            <a:r>
              <a:rPr lang="en-US" sz="2000" dirty="0">
                <a:latin typeface="Arial" panose="020B0604020202020204" pitchFamily="34" charset="0"/>
                <a:ea typeface="Adobe Kaiti Std R" pitchFamily="18" charset="-128"/>
                <a:cs typeface="Arial" panose="020B0604020202020204" pitchFamily="34" charset="0"/>
              </a:rPr>
              <a:t>Upgrading or replacing energy efficient appliances</a:t>
            </a:r>
          </a:p>
          <a:p>
            <a:pPr lvl="1" fontAlgn="base"/>
            <a:r>
              <a:rPr lang="en-US" sz="2000" dirty="0">
                <a:latin typeface="Arial" panose="020B0604020202020204" pitchFamily="34" charset="0"/>
                <a:ea typeface="Adobe Kaiti Std R" pitchFamily="18" charset="-128"/>
                <a:cs typeface="Arial" panose="020B0604020202020204" pitchFamily="34" charset="0"/>
              </a:rPr>
              <a:t>Bathroom &amp; Kitchen Cabinets replacements and accessories </a:t>
            </a:r>
          </a:p>
          <a:p>
            <a:pPr lvl="1" fontAlgn="base"/>
            <a:r>
              <a:rPr lang="en-US" sz="2000" dirty="0">
                <a:latin typeface="Arial" panose="020B0604020202020204" pitchFamily="34" charset="0"/>
                <a:ea typeface="Adobe Kaiti Std R" pitchFamily="18" charset="-128"/>
                <a:cs typeface="Arial" panose="020B0604020202020204" pitchFamily="34" charset="0"/>
              </a:rPr>
              <a:t>Installing and checking fire alarms and extinguishers </a:t>
            </a:r>
          </a:p>
          <a:p>
            <a:pPr fontAlgn="base"/>
            <a:endParaRPr lang="en-US" sz="2000" dirty="0">
              <a:latin typeface="Arial" panose="020B0604020202020204" pitchFamily="34" charset="0"/>
              <a:ea typeface="Adobe Kaiti Std R" pitchFamily="18" charset="-128"/>
              <a:cs typeface="Arial" panose="020B0604020202020204" pitchFamily="34" charset="0"/>
            </a:endParaRPr>
          </a:p>
          <a:p>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1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1755F-09ED-439A-98BA-1743F6727C09}"/>
              </a:ext>
            </a:extLst>
          </p:cNvPr>
          <p:cNvSpPr>
            <a:spLocks noGrp="1"/>
          </p:cNvSpPr>
          <p:nvPr>
            <p:ph type="title"/>
          </p:nvPr>
        </p:nvSpPr>
        <p:spPr>
          <a:xfrm>
            <a:off x="677334" y="609601"/>
            <a:ext cx="8596668" cy="868326"/>
          </a:xfrm>
        </p:spPr>
        <p:txBody>
          <a:bodyPr>
            <a:normAutofit/>
          </a:bodyPr>
          <a:lstStyle/>
          <a:p>
            <a:r>
              <a:rPr lang="en-US" sz="3200" dirty="0">
                <a:solidFill>
                  <a:schemeClr val="accent2">
                    <a:lumMod val="75000"/>
                  </a:schemeClr>
                </a:solidFill>
                <a:latin typeface="Adobe Kaiti Std R" panose="02020400000000000000" pitchFamily="18" charset="-128"/>
                <a:ea typeface="Adobe Kaiti Std R" panose="02020400000000000000" pitchFamily="18" charset="-128"/>
              </a:rPr>
              <a:t>Blast IT Skills Trades Performance Project</a:t>
            </a:r>
          </a:p>
        </p:txBody>
      </p:sp>
      <p:sp>
        <p:nvSpPr>
          <p:cNvPr id="3" name="Content Placeholder 2">
            <a:extLst>
              <a:ext uri="{FF2B5EF4-FFF2-40B4-BE49-F238E27FC236}">
                <a16:creationId xmlns:a16="http://schemas.microsoft.com/office/drawing/2014/main" id="{99A21370-30BB-47CD-BE3D-516B3B6EDDDD}"/>
              </a:ext>
            </a:extLst>
          </p:cNvPr>
          <p:cNvSpPr>
            <a:spLocks noGrp="1"/>
          </p:cNvSpPr>
          <p:nvPr>
            <p:ph idx="1"/>
          </p:nvPr>
        </p:nvSpPr>
        <p:spPr>
          <a:xfrm>
            <a:off x="677334" y="1477927"/>
            <a:ext cx="8596668" cy="4563436"/>
          </a:xfrm>
        </p:spPr>
        <p:txBody>
          <a:bodyPr>
            <a:noAutofit/>
          </a:bodyPr>
          <a:lstStyle/>
          <a:p>
            <a:pPr marL="457200" lvl="1" indent="0" fontAlgn="base">
              <a:buNone/>
            </a:pPr>
            <a:r>
              <a:rPr lang="en-US" sz="2000" dirty="0">
                <a:latin typeface="Arial" panose="020B0604020202020204" pitchFamily="34" charset="0"/>
                <a:ea typeface="Adobe Heiti Std R" pitchFamily="34" charset="-128"/>
                <a:cs typeface="Arial" panose="020B0604020202020204" pitchFamily="34" charset="0"/>
              </a:rPr>
              <a:t>Blast will train individuals in basic to advanced Computer Science  IT Skills who are unemployed, underemployed, adults, youth and returning citizens who lack the necessary computer knowledge skills to advance in computer related careers.</a:t>
            </a:r>
          </a:p>
          <a:p>
            <a:pPr lvl="1" fontAlgn="base"/>
            <a:endParaRPr lang="en-US" sz="2000" dirty="0">
              <a:latin typeface="Arial" panose="020B0604020202020204" pitchFamily="34" charset="0"/>
              <a:ea typeface="Adobe Kaiti Std R" pitchFamily="18" charset="-128"/>
              <a:cs typeface="Arial" panose="020B0604020202020204" pitchFamily="34" charset="0"/>
            </a:endParaRPr>
          </a:p>
          <a:p>
            <a:pPr lvl="1" fontAlgn="base"/>
            <a:r>
              <a:rPr lang="en-US" sz="2000" dirty="0">
                <a:latin typeface="Arial" panose="020B0604020202020204" pitchFamily="34" charset="0"/>
                <a:ea typeface="Adobe Kaiti Std R" pitchFamily="18" charset="-128"/>
                <a:cs typeface="Arial" panose="020B0604020202020204" pitchFamily="34" charset="0"/>
              </a:rPr>
              <a:t>Understanding computer science  related careers</a:t>
            </a:r>
          </a:p>
          <a:p>
            <a:pPr lvl="1" fontAlgn="base"/>
            <a:r>
              <a:rPr lang="en-US" sz="2000" dirty="0">
                <a:latin typeface="Arial" panose="020B0604020202020204" pitchFamily="34" charset="0"/>
                <a:ea typeface="Adobe Kaiti Std R" pitchFamily="18" charset="-128"/>
                <a:cs typeface="Arial" panose="020B0604020202020204" pitchFamily="34" charset="0"/>
              </a:rPr>
              <a:t>Install computer hardware, software and firewall protection </a:t>
            </a:r>
          </a:p>
          <a:p>
            <a:pPr lvl="1" fontAlgn="base"/>
            <a:r>
              <a:rPr lang="en-US" sz="2000" dirty="0">
                <a:latin typeface="Arial" panose="020B0604020202020204" pitchFamily="34" charset="0"/>
                <a:ea typeface="Adobe Kaiti Std R" pitchFamily="18" charset="-128"/>
                <a:cs typeface="Arial" panose="020B0604020202020204" pitchFamily="34" charset="0"/>
              </a:rPr>
              <a:t>Diagnostic hardware software performance </a:t>
            </a:r>
          </a:p>
          <a:p>
            <a:pPr lvl="1" fontAlgn="base"/>
            <a:r>
              <a:rPr lang="en-US" sz="2000" dirty="0">
                <a:latin typeface="Arial" panose="020B0604020202020204" pitchFamily="34" charset="0"/>
                <a:ea typeface="Adobe Kaiti Std R" pitchFamily="18" charset="-128"/>
                <a:cs typeface="Arial" panose="020B0604020202020204" pitchFamily="34" charset="0"/>
              </a:rPr>
              <a:t>Upgrading hardware. Software and Anti Virus </a:t>
            </a:r>
          </a:p>
          <a:p>
            <a:pPr lvl="1" fontAlgn="base"/>
            <a:r>
              <a:rPr lang="en-US" sz="2000" dirty="0">
                <a:latin typeface="Arial" panose="020B0604020202020204" pitchFamily="34" charset="0"/>
                <a:ea typeface="Adobe Kaiti Std R" pitchFamily="18" charset="-128"/>
                <a:cs typeface="Arial" panose="020B0604020202020204" pitchFamily="34" charset="0"/>
              </a:rPr>
              <a:t>Gaining mastery over Microsoft Office Software (MOS)</a:t>
            </a:r>
          </a:p>
          <a:p>
            <a:pPr lvl="1" fontAlgn="base"/>
            <a:r>
              <a:rPr lang="en-US" sz="2000" dirty="0">
                <a:latin typeface="Arial" panose="020B0604020202020204" pitchFamily="34" charset="0"/>
                <a:ea typeface="Adobe Kaiti Std R" pitchFamily="18" charset="-128"/>
                <a:cs typeface="Arial" panose="020B0604020202020204" pitchFamily="34" charset="0"/>
              </a:rPr>
              <a:t>Installing and checking operating systems functionality </a:t>
            </a:r>
          </a:p>
          <a:p>
            <a:pPr lvl="1" fontAlgn="base"/>
            <a:r>
              <a:rPr lang="en-US" sz="2000" dirty="0">
                <a:latin typeface="Arial" panose="020B0604020202020204" pitchFamily="34" charset="0"/>
                <a:ea typeface="Adobe Kaiti Std R" pitchFamily="18" charset="-128"/>
                <a:cs typeface="Arial" panose="020B0604020202020204" pitchFamily="34" charset="0"/>
              </a:rPr>
              <a:t>Internet connections and diagnostics</a:t>
            </a:r>
            <a:endParaRPr lang="en-US" sz="2000" dirty="0"/>
          </a:p>
        </p:txBody>
      </p:sp>
    </p:spTree>
    <p:extLst>
      <p:ext uri="{BB962C8B-B14F-4D97-AF65-F5344CB8AC3E}">
        <p14:creationId xmlns:p14="http://schemas.microsoft.com/office/powerpoint/2010/main" val="318310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Adobe Kaiti Std R" pitchFamily="18" charset="-128"/>
                <a:ea typeface="Adobe Kaiti Std R" pitchFamily="18" charset="-128"/>
              </a:rPr>
              <a:t>      </a:t>
            </a:r>
            <a:r>
              <a:rPr lang="en-US" sz="3200" dirty="0">
                <a:solidFill>
                  <a:schemeClr val="accent2">
                    <a:lumMod val="75000"/>
                  </a:schemeClr>
                </a:solidFill>
                <a:latin typeface="Adobe Kaiti Std R" pitchFamily="18" charset="-128"/>
                <a:ea typeface="Adobe Kaiti Std R" pitchFamily="18" charset="-128"/>
              </a:rPr>
              <a:t>Blast Skills Trades Project Agreement</a:t>
            </a:r>
          </a:p>
        </p:txBody>
      </p:sp>
      <p:sp>
        <p:nvSpPr>
          <p:cNvPr id="3" name="Content Placeholder 2"/>
          <p:cNvSpPr>
            <a:spLocks noGrp="1"/>
          </p:cNvSpPr>
          <p:nvPr>
            <p:ph idx="1"/>
          </p:nvPr>
        </p:nvSpPr>
        <p:spPr>
          <a:xfrm>
            <a:off x="677334" y="1423851"/>
            <a:ext cx="8596668" cy="5264332"/>
          </a:xfrm>
        </p:spPr>
        <p:txBody>
          <a:bodyPr>
            <a:noAutofit/>
          </a:bodyPr>
          <a:lstStyle/>
          <a:p>
            <a:r>
              <a:rPr lang="en-US" sz="2400" dirty="0">
                <a:latin typeface="Adobe Kaiti Std R" pitchFamily="18" charset="-128"/>
                <a:ea typeface="Adobe Kaiti Std R" pitchFamily="18" charset="-128"/>
                <a:cs typeface="Arial" panose="020B0604020202020204" pitchFamily="34" charset="0"/>
              </a:rPr>
              <a:t>The project agreement is to ensure blast pre-apprentices are provided above industry standard related training instructions for building/construction trades industry and on the job placement; </a:t>
            </a:r>
          </a:p>
          <a:p>
            <a:endParaRPr lang="en-US" sz="2400" dirty="0">
              <a:latin typeface="Adobe Kaiti Std R" pitchFamily="18" charset="-128"/>
              <a:ea typeface="Adobe Kaiti Std R" pitchFamily="18" charset="-128"/>
              <a:cs typeface="Arial" panose="020B0604020202020204" pitchFamily="34" charset="0"/>
            </a:endParaRPr>
          </a:p>
          <a:p>
            <a:r>
              <a:rPr lang="en-US" sz="2400" dirty="0">
                <a:latin typeface="Adobe Kaiti Std R" pitchFamily="18" charset="-128"/>
                <a:ea typeface="Adobe Kaiti Std R" pitchFamily="18" charset="-128"/>
                <a:cs typeface="Arial" panose="020B0604020202020204" pitchFamily="34" charset="0"/>
              </a:rPr>
              <a:t>Blast Detroit work with Developers, Contractors,  Construction Labor Industry, Unionized Apprenticeships and Michigan's Going Pro Campaign to increase Skilled Trades Opportunities, promote efficiency to help train and employ individuals who are low skilled individuals.</a:t>
            </a:r>
          </a:p>
          <a:p>
            <a:endParaRPr lang="en-US" sz="2400" dirty="0">
              <a:latin typeface="Adobe Kaiti Std R" pitchFamily="18" charset="-128"/>
              <a:ea typeface="Adobe Kaiti Std R" pitchFamily="18" charset="-128"/>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4895" y="6044400"/>
            <a:ext cx="2572517" cy="490729"/>
          </a:xfrm>
          <a:prstGeom prst="rect">
            <a:avLst/>
          </a:prstGeom>
        </p:spPr>
      </p:pic>
    </p:spTree>
    <p:extLst>
      <p:ext uri="{BB962C8B-B14F-4D97-AF65-F5344CB8AC3E}">
        <p14:creationId xmlns:p14="http://schemas.microsoft.com/office/powerpoint/2010/main" val="361728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110343"/>
          </a:xfrm>
        </p:spPr>
        <p:txBody>
          <a:bodyPr>
            <a:normAutofit/>
          </a:bodyPr>
          <a:lstStyle/>
          <a:p>
            <a:r>
              <a:rPr lang="en-US" sz="3200" b="1" dirty="0">
                <a:latin typeface="Adobe Kaiti Std R" pitchFamily="18" charset="-128"/>
                <a:ea typeface="Adobe Kaiti Std R" pitchFamily="18" charset="-128"/>
              </a:rPr>
              <a:t>       </a:t>
            </a:r>
            <a:r>
              <a:rPr lang="en-US" sz="3200" dirty="0">
                <a:solidFill>
                  <a:schemeClr val="accent2">
                    <a:lumMod val="75000"/>
                  </a:schemeClr>
                </a:solidFill>
                <a:latin typeface="Adobe Kaiti Std R" pitchFamily="18" charset="-128"/>
                <a:ea typeface="Adobe Kaiti Std R" pitchFamily="18" charset="-128"/>
              </a:rPr>
              <a:t>Apprenticeship Career Pathways </a:t>
            </a:r>
            <a:br>
              <a:rPr lang="en-US" sz="3200" dirty="0">
                <a:solidFill>
                  <a:schemeClr val="accent2"/>
                </a:solidFill>
                <a:latin typeface="Adobe Kaiti Std R" pitchFamily="18" charset="-128"/>
                <a:ea typeface="Adobe Kaiti Std R" pitchFamily="18" charset="-128"/>
              </a:rPr>
            </a:br>
            <a:r>
              <a:rPr lang="en-US" sz="3200" dirty="0">
                <a:solidFill>
                  <a:schemeClr val="accent2"/>
                </a:solidFill>
                <a:latin typeface="Adobe Kaiti Std R" pitchFamily="18" charset="-128"/>
                <a:ea typeface="Adobe Kaiti Std R" pitchFamily="18" charset="-128"/>
              </a:rPr>
              <a:t>                   </a:t>
            </a:r>
          </a:p>
        </p:txBody>
      </p:sp>
      <p:sp>
        <p:nvSpPr>
          <p:cNvPr id="3" name="Content Placeholder 2"/>
          <p:cNvSpPr>
            <a:spLocks noGrp="1"/>
          </p:cNvSpPr>
          <p:nvPr>
            <p:ph idx="1"/>
          </p:nvPr>
        </p:nvSpPr>
        <p:spPr>
          <a:xfrm>
            <a:off x="677334" y="1541417"/>
            <a:ext cx="8596668" cy="5316583"/>
          </a:xfrm>
        </p:spPr>
        <p:txBody>
          <a:bodyPr>
            <a:normAutofit/>
          </a:bodyPr>
          <a:lstStyle/>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Joint Project based learning</a:t>
            </a:r>
            <a:endParaRPr lang="en-US" sz="2800" dirty="0">
              <a:latin typeface="Adobe Kaiti Std R" pitchFamily="18" charset="-128"/>
              <a:ea typeface="Adobe Kaiti Std R" pitchFamily="18" charset="-128"/>
              <a:cs typeface="Arial" panose="020B0604020202020204" pitchFamily="34" charset="0"/>
            </a:endParaRP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Outreach &amp; Assessment to low income underemployed or unemployed </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Unionized Apprenticeship direct entry, utilization, retention and employer sponsored Apprenticeship  </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Collaborative case management</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Intensive orientation, skills trades workshops</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Employer sponsored training</a:t>
            </a:r>
          </a:p>
          <a:p>
            <a:pPr lvl="0" fontAlgn="base"/>
            <a:r>
              <a:rPr lang="en-US" sz="2800" dirty="0">
                <a:solidFill>
                  <a:schemeClr val="tx1"/>
                </a:solidFill>
                <a:latin typeface="Adobe Kaiti Std R" pitchFamily="18" charset="-128"/>
                <a:ea typeface="Adobe Kaiti Std R" pitchFamily="18" charset="-128"/>
                <a:cs typeface="Arial" panose="020B0604020202020204" pitchFamily="34" charset="0"/>
              </a:rPr>
              <a:t>Stipends for participants </a:t>
            </a:r>
          </a:p>
          <a:p>
            <a:pPr lvl="0" fontAlgn="base"/>
            <a:endParaRPr lang="en-US" sz="2800" dirty="0">
              <a:latin typeface="Century Schoolbook" panose="02040604050505020304" pitchFamily="18" charset="0"/>
            </a:endParaRPr>
          </a:p>
          <a:p>
            <a:pPr marL="0" indent="0">
              <a:buNone/>
            </a:pPr>
            <a:endParaRPr lang="en-US" sz="2400" dirty="0"/>
          </a:p>
        </p:txBody>
      </p:sp>
    </p:spTree>
    <p:extLst>
      <p:ext uri="{BB962C8B-B14F-4D97-AF65-F5344CB8AC3E}">
        <p14:creationId xmlns:p14="http://schemas.microsoft.com/office/powerpoint/2010/main" val="1934419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51" y="484237"/>
            <a:ext cx="8788312" cy="1365828"/>
          </a:xfrm>
        </p:spPr>
        <p:txBody>
          <a:bodyPr>
            <a:normAutofit fontScale="90000"/>
          </a:bodyPr>
          <a:lstStyle/>
          <a:p>
            <a:pPr lvl="1" fontAlgn="base"/>
            <a:r>
              <a:rPr lang="en-US" sz="3200" dirty="0">
                <a:solidFill>
                  <a:schemeClr val="accent2"/>
                </a:solidFill>
                <a:latin typeface="Adobe Kaiti Std R" pitchFamily="18" charset="-128"/>
                <a:ea typeface="Adobe Kaiti Std R" pitchFamily="18" charset="-128"/>
              </a:rPr>
              <a:t>        </a:t>
            </a:r>
            <a:r>
              <a:rPr lang="en-US" sz="3200" dirty="0">
                <a:solidFill>
                  <a:schemeClr val="accent2">
                    <a:lumMod val="75000"/>
                  </a:schemeClr>
                </a:solidFill>
                <a:latin typeface="Adobe Kaiti Std R" pitchFamily="18" charset="-128"/>
                <a:ea typeface="Adobe Kaiti Std R" pitchFamily="18" charset="-128"/>
              </a:rPr>
              <a:t>Blast Skills Trades Minimum Standards </a:t>
            </a:r>
            <a:br>
              <a:rPr lang="en-US" sz="3200" dirty="0">
                <a:solidFill>
                  <a:schemeClr val="accent2"/>
                </a:solidFill>
              </a:rPr>
            </a:br>
            <a:r>
              <a:rPr lang="en-US" sz="2000" dirty="0">
                <a:solidFill>
                  <a:schemeClr val="tx1"/>
                </a:solidFill>
                <a:latin typeface="Arial" panose="020B0604020202020204" pitchFamily="34" charset="0"/>
                <a:ea typeface="Adobe Kaiti Std R" pitchFamily="18" charset="-128"/>
                <a:cs typeface="Arial" panose="020B0604020202020204" pitchFamily="34" charset="0"/>
              </a:rPr>
              <a:t>Entry requirements –  minimum age 16, employment  skills sets test, application,  orientation and valid ID or Drivers License </a:t>
            </a:r>
            <a:br>
              <a:rPr lang="en-US" dirty="0">
                <a:solidFill>
                  <a:schemeClr val="tx1"/>
                </a:solidFill>
                <a:latin typeface="Arial" panose="020B0604020202020204" pitchFamily="34" charset="0"/>
                <a:ea typeface="Adobe Kaiti Std R" pitchFamily="18" charset="-128"/>
                <a:cs typeface="Arial" panose="020B0604020202020204" pitchFamily="34" charset="0"/>
              </a:rPr>
            </a:br>
            <a:br>
              <a:rPr lang="en-US" dirty="0">
                <a:latin typeface="Arial" panose="020B0604020202020204" pitchFamily="34" charset="0"/>
                <a:ea typeface="Adobe Kaiti Std R" pitchFamily="18" charset="-128"/>
                <a:cs typeface="Arial" panose="020B0604020202020204" pitchFamily="34" charset="0"/>
              </a:rPr>
            </a:br>
            <a:endParaRPr lang="en-US" sz="3200" dirty="0">
              <a:latin typeface="Arial" panose="020B0604020202020204" pitchFamily="34" charset="0"/>
              <a:ea typeface="Adobe Kaiti Std R" pitchFamily="18" charset="-128"/>
              <a:cs typeface="Arial" panose="020B0604020202020204" pitchFamily="34" charset="0"/>
            </a:endParaRPr>
          </a:p>
        </p:txBody>
      </p:sp>
      <p:sp>
        <p:nvSpPr>
          <p:cNvPr id="3" name="Content Placeholder 2"/>
          <p:cNvSpPr>
            <a:spLocks noGrp="1"/>
          </p:cNvSpPr>
          <p:nvPr>
            <p:ph idx="1"/>
          </p:nvPr>
        </p:nvSpPr>
        <p:spPr>
          <a:xfrm>
            <a:off x="359229" y="1297171"/>
            <a:ext cx="9601200" cy="5678395"/>
          </a:xfrm>
        </p:spPr>
        <p:txBody>
          <a:bodyPr>
            <a:normAutofit/>
          </a:bodyPr>
          <a:lstStyle/>
          <a:p>
            <a:pPr marL="0" lvl="0" indent="0" fontAlgn="base">
              <a:buNone/>
            </a:pPr>
            <a:endParaRPr lang="en-US" sz="1850" dirty="0">
              <a:solidFill>
                <a:schemeClr val="tx1"/>
              </a:solidFill>
              <a:latin typeface="Century Schoolbook" panose="02040604050505020304" pitchFamily="18" charset="0"/>
              <a:cs typeface="Arial" panose="020B0604020202020204" pitchFamily="34" charset="0"/>
            </a:endParaRPr>
          </a:p>
          <a:p>
            <a:pPr lvl="0"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Comprehensive assessment tools to measure applicants’ competencies, math skills and required skills for relevant trades;</a:t>
            </a:r>
          </a:p>
          <a:p>
            <a:pPr lvl="0"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Classroom visits from representatives from the construction industry, unions as well as visits from Michigan Talent Connect Going Pro Representatives;</a:t>
            </a:r>
          </a:p>
          <a:p>
            <a:pPr lvl="0" fontAlgn="base"/>
            <a:endParaRPr lang="en-US" sz="1850" dirty="0">
              <a:solidFill>
                <a:schemeClr val="tx1"/>
              </a:solidFill>
              <a:latin typeface="Arial" panose="020B0604020202020204" pitchFamily="34" charset="0"/>
              <a:ea typeface="Adobe Kaiti Std R" pitchFamily="18" charset="-128"/>
              <a:cs typeface="Arial" panose="020B0604020202020204" pitchFamily="34" charset="0"/>
            </a:endParaRP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Shop Arithmetic / Construction Math (class room)</a:t>
            </a: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Construction Trades Safety OSHA 30 Certification (class room)</a:t>
            </a: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Residential Electrical (Class room &amp; On-site project based learning)</a:t>
            </a: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Residential Carpentry  (On-site project based learning)</a:t>
            </a: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Residential Plumbing   (On-site project based learning)</a:t>
            </a:r>
          </a:p>
          <a:p>
            <a:pPr lvl="1" fontAlgn="base"/>
            <a:r>
              <a:rPr lang="en-US" sz="1850" dirty="0">
                <a:solidFill>
                  <a:schemeClr val="tx1"/>
                </a:solidFill>
                <a:latin typeface="Arial" panose="020B0604020202020204" pitchFamily="34" charset="0"/>
                <a:ea typeface="Adobe Kaiti Std R" pitchFamily="18" charset="-128"/>
                <a:cs typeface="Arial" panose="020B0604020202020204" pitchFamily="34" charset="0"/>
              </a:rPr>
              <a:t>Blast Skilled Trades Orientation   (Classroom contact hours)</a:t>
            </a:r>
          </a:p>
          <a:p>
            <a:endParaRPr lang="en-US" sz="1850" dirty="0">
              <a:latin typeface="Arial" panose="020B0604020202020204" pitchFamily="34" charset="0"/>
              <a:ea typeface="Adobe Kaiti Std R" pitchFamily="18" charset="-128"/>
              <a:cs typeface="Arial" panose="020B0604020202020204" pitchFamily="34" charset="0"/>
            </a:endParaRPr>
          </a:p>
        </p:txBody>
      </p:sp>
    </p:spTree>
    <p:extLst>
      <p:ext uri="{BB962C8B-B14F-4D97-AF65-F5344CB8AC3E}">
        <p14:creationId xmlns:p14="http://schemas.microsoft.com/office/powerpoint/2010/main" val="75178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811"/>
          </a:xfrm>
        </p:spPr>
        <p:txBody>
          <a:bodyPr/>
          <a:lstStyle/>
          <a:p>
            <a:r>
              <a:rPr lang="en-US" dirty="0">
                <a:solidFill>
                  <a:schemeClr val="accent2"/>
                </a:solidFill>
                <a:latin typeface="Adobe Kaiti Std R" pitchFamily="18" charset="-128"/>
                <a:ea typeface="Adobe Kaiti Std R" pitchFamily="18" charset="-128"/>
              </a:rPr>
              <a:t>          </a:t>
            </a:r>
            <a:r>
              <a:rPr lang="en-US" sz="3200" dirty="0">
                <a:solidFill>
                  <a:schemeClr val="accent2">
                    <a:lumMod val="75000"/>
                  </a:schemeClr>
                </a:solidFill>
                <a:latin typeface="Adobe Kaiti Std R" pitchFamily="18" charset="-128"/>
                <a:ea typeface="Adobe Kaiti Std R" pitchFamily="18" charset="-128"/>
              </a:rPr>
              <a:t>Blast Commitment Standards </a:t>
            </a:r>
          </a:p>
        </p:txBody>
      </p:sp>
      <p:sp>
        <p:nvSpPr>
          <p:cNvPr id="3" name="Content Placeholder 2"/>
          <p:cNvSpPr>
            <a:spLocks noGrp="1"/>
          </p:cNvSpPr>
          <p:nvPr>
            <p:ph idx="1"/>
          </p:nvPr>
        </p:nvSpPr>
        <p:spPr>
          <a:xfrm>
            <a:off x="677334" y="1463040"/>
            <a:ext cx="8596668" cy="5394959"/>
          </a:xfrm>
        </p:spPr>
        <p:txBody>
          <a:bodyPr>
            <a:normAutofit/>
          </a:bodyPr>
          <a:lstStyle/>
          <a:p>
            <a:pPr lvl="0" fontAlgn="base"/>
            <a:r>
              <a:rPr lang="en-US" sz="2200" dirty="0">
                <a:solidFill>
                  <a:schemeClr val="tx1"/>
                </a:solidFill>
                <a:latin typeface="Arial" panose="020B0604020202020204" pitchFamily="34" charset="0"/>
                <a:ea typeface="Adobe Kaiti Std R" pitchFamily="18" charset="-128"/>
                <a:cs typeface="Arial" panose="020B0604020202020204" pitchFamily="34" charset="0"/>
              </a:rPr>
              <a:t>Provide stipends for participants for performing hands on project based learning </a:t>
            </a:r>
          </a:p>
          <a:p>
            <a:pPr lvl="0" fontAlgn="base"/>
            <a:r>
              <a:rPr lang="en-US" sz="2200" dirty="0">
                <a:solidFill>
                  <a:schemeClr val="tx1"/>
                </a:solidFill>
                <a:latin typeface="Arial" panose="020B0604020202020204" pitchFamily="34" charset="0"/>
                <a:ea typeface="Adobe Kaiti Std R" pitchFamily="18" charset="-128"/>
                <a:cs typeface="Arial" panose="020B0604020202020204" pitchFamily="34" charset="0"/>
              </a:rPr>
              <a:t>Pre-screen and assess participants’ employability skills, professional and personal goals</a:t>
            </a:r>
          </a:p>
          <a:p>
            <a:pPr lvl="0" fontAlgn="base"/>
            <a:r>
              <a:rPr lang="en-US" sz="2200" dirty="0">
                <a:solidFill>
                  <a:schemeClr val="tx1"/>
                </a:solidFill>
                <a:latin typeface="Arial" panose="020B0604020202020204" pitchFamily="34" charset="0"/>
                <a:ea typeface="Adobe Kaiti Std R" pitchFamily="18" charset="-128"/>
                <a:cs typeface="Arial" panose="020B0604020202020204" pitchFamily="34" charset="0"/>
              </a:rPr>
              <a:t>Provide referral services to local community service providers to help program participants obtain necessary other social services </a:t>
            </a:r>
          </a:p>
          <a:p>
            <a:pPr lvl="0" fontAlgn="base"/>
            <a:r>
              <a:rPr lang="en-US" sz="2200" dirty="0">
                <a:solidFill>
                  <a:schemeClr val="tx1"/>
                </a:solidFill>
                <a:latin typeface="Arial" panose="020B0604020202020204" pitchFamily="34" charset="0"/>
                <a:ea typeface="Adobe Kaiti Std R" pitchFamily="18" charset="-128"/>
                <a:cs typeface="Arial" panose="020B0604020202020204" pitchFamily="34" charset="0"/>
              </a:rPr>
              <a:t>Provide a gateway into apprenticeship programs and job placement</a:t>
            </a:r>
          </a:p>
          <a:p>
            <a:r>
              <a:rPr lang="en-US" sz="2200" dirty="0">
                <a:solidFill>
                  <a:schemeClr val="tx1"/>
                </a:solidFill>
                <a:latin typeface="Arial" panose="020B0604020202020204" pitchFamily="34" charset="0"/>
                <a:ea typeface="Adobe Kaiti Std R" pitchFamily="18" charset="-128"/>
                <a:cs typeface="Arial" panose="020B0604020202020204" pitchFamily="34" charset="0"/>
              </a:rPr>
              <a:t> Follow up after 90 days, 6 months, and one year to track    participants readiness and effectiveness.</a:t>
            </a:r>
          </a:p>
          <a:p>
            <a:endParaRPr lang="en-US" sz="2200" dirty="0"/>
          </a:p>
        </p:txBody>
      </p:sp>
    </p:spTree>
    <p:extLst>
      <p:ext uri="{BB962C8B-B14F-4D97-AF65-F5344CB8AC3E}">
        <p14:creationId xmlns:p14="http://schemas.microsoft.com/office/powerpoint/2010/main" val="42821584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529</TotalTime>
  <Words>765</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Adobe Heiti Std R</vt:lpstr>
      <vt:lpstr>Adobe Kaiti Std R</vt:lpstr>
      <vt:lpstr>Arial</vt:lpstr>
      <vt:lpstr>Calibri</vt:lpstr>
      <vt:lpstr>Century Schoolbook</vt:lpstr>
      <vt:lpstr>Times New Roman</vt:lpstr>
      <vt:lpstr>Trebuchet MS</vt:lpstr>
      <vt:lpstr>Wingdings</vt:lpstr>
      <vt:lpstr>Wingdings 3</vt:lpstr>
      <vt:lpstr>Facet</vt:lpstr>
      <vt:lpstr> </vt:lpstr>
      <vt:lpstr>      Blast Skills Trades Training Agreement </vt:lpstr>
      <vt:lpstr>About Blast Detroit Improving lives and Communities</vt:lpstr>
      <vt:lpstr>    Blast Construction Trades Performance Project</vt:lpstr>
      <vt:lpstr>Blast IT Skills Trades Performance Project</vt:lpstr>
      <vt:lpstr>      Blast Skills Trades Project Agreement</vt:lpstr>
      <vt:lpstr>       Apprenticeship Career Pathways                     </vt:lpstr>
      <vt:lpstr>        Blast Skills Trades Minimum Standards  Entry requirements –  minimum age 16, employment  skills sets test, application,  orientation and valid ID or Drivers License   </vt:lpstr>
      <vt:lpstr>          Blast Commitment Standards </vt:lpstr>
      <vt:lpstr>             Blast Training Impact </vt:lpstr>
      <vt:lpstr>               For Questions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BLAST DETROIT</dc:title>
  <dc:creator>Ray Smith;BLAST</dc:creator>
  <cp:lastModifiedBy>Ray Smith</cp:lastModifiedBy>
  <cp:revision>58</cp:revision>
  <dcterms:created xsi:type="dcterms:W3CDTF">2018-01-14T20:08:29Z</dcterms:created>
  <dcterms:modified xsi:type="dcterms:W3CDTF">2018-04-23T22:02:47Z</dcterms:modified>
</cp:coreProperties>
</file>